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9"/>
  </p:notesMasterIdLst>
  <p:sldIdLst>
    <p:sldId id="256" r:id="rId2"/>
    <p:sldId id="287" r:id="rId3"/>
    <p:sldId id="288" r:id="rId4"/>
    <p:sldId id="266" r:id="rId5"/>
    <p:sldId id="258" r:id="rId6"/>
    <p:sldId id="261" r:id="rId7"/>
    <p:sldId id="274" r:id="rId8"/>
    <p:sldId id="290" r:id="rId9"/>
    <p:sldId id="259" r:id="rId10"/>
    <p:sldId id="262" r:id="rId11"/>
    <p:sldId id="289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286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9" autoAdjust="0"/>
  </p:normalViewPr>
  <p:slideViewPr>
    <p:cSldViewPr snapToGrid="0"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0E4FD-418A-4B4E-932B-967EEA7354A5}" type="datetimeFigureOut">
              <a:rPr lang="ru-RU" smtClean="0"/>
              <a:pPr/>
              <a:t>18.09.2019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F863A-23D6-4617-90FB-3DDABF48A2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863A-23D6-4617-90FB-3DDABF48A2AE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6ADC2-F700-40A6-9345-4D4A5749AE85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312E-81BC-4967-A411-F35945FAEAC9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CCE09-F3C6-4AB3-A874-35B8DD17182D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C7DE1-E810-473A-8588-DD3D63928980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D268-AA92-4097-826E-A87293BFBDAF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C284-7D91-4665-BC93-DF5B12F23C04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DE62F-C83E-46C5-84AA-47FEFE836E61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0145-1905-4DA1-8FCE-725A0477FA33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08853-E3F3-4D8B-A0FB-82F264AADBE9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6007-1AEC-45CB-AF1A-9AF87C69AF31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81B69-F755-41CF-8865-B46BFD549F70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2CACE6-91E8-420A-BDAC-317BE74F02C9}" type="datetime1">
              <a:rPr lang="ru-RU" smtClean="0"/>
              <a:t>18.09.2019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371600"/>
            <a:ext cx="8784976" cy="1828800"/>
          </a:xfrm>
        </p:spPr>
        <p:txBody>
          <a:bodyPr>
            <a:noAutofit/>
          </a:bodyPr>
          <a:lstStyle/>
          <a:p>
            <a:pPr algn="ctr"/>
            <a:r>
              <a:rPr lang="ru-RU" sz="6300" dirty="0" smtClean="0"/>
              <a:t>ВЕРИФИКАЦИЯ</a:t>
            </a:r>
            <a:br>
              <a:rPr lang="ru-RU" sz="6300" dirty="0" smtClean="0"/>
            </a:br>
            <a:r>
              <a:rPr lang="ru-RU" sz="6300" dirty="0" smtClean="0"/>
              <a:t>И АНАЛИЗ ПРОГРАММ</a:t>
            </a:r>
            <a:endParaRPr lang="ru-RU" sz="6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228536"/>
            <a:ext cx="8784976" cy="290734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/>
              <a:t>Лекция 1.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/>
              <a:t>Введение. Базовые понятия.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Анализ корректности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последовательных программ.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Метод индуктивных утверждений</a:t>
            </a:r>
            <a:endParaRPr lang="en-US" sz="2400" dirty="0" smtClean="0"/>
          </a:p>
          <a:p>
            <a:pPr>
              <a:spcBef>
                <a:spcPts val="0"/>
              </a:spcBef>
            </a:pP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Марьясов Илья Владимирович,</a:t>
            </a:r>
            <a:endParaRPr lang="en-US" sz="2400" dirty="0" smtClean="0"/>
          </a:p>
          <a:p>
            <a:pPr>
              <a:spcBef>
                <a:spcPts val="0"/>
              </a:spcBef>
            </a:pPr>
            <a:r>
              <a:rPr lang="ru-RU" sz="1400" dirty="0" smtClean="0"/>
              <a:t>к. ф.-м. н., н. с. лаборатории теоретического</a:t>
            </a:r>
            <a:endParaRPr lang="en-US" sz="1400" dirty="0" smtClean="0"/>
          </a:p>
          <a:p>
            <a:pPr>
              <a:spcBef>
                <a:spcPts val="0"/>
              </a:spcBef>
            </a:pPr>
            <a:r>
              <a:rPr lang="ru-RU" sz="1400" dirty="0" smtClean="0"/>
              <a:t>программирования ИСИ СО РАН им. А. П. Ершова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E-mail: ivm@iis.nsk.su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http://programming.iis.nsk.su/sps/metody_verifikatsii_programm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9512" y="6165304"/>
            <a:ext cx="8784976" cy="504056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Новосибирский государственный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университет, 201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64392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4700" dirty="0" smtClean="0"/>
              <a:t>Надёжность программных систем</a:t>
            </a:r>
            <a:endParaRPr lang="ru-RU" sz="4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97981"/>
            <a:ext cx="8784976" cy="4927363"/>
          </a:xfrm>
        </p:spPr>
        <p:txBody>
          <a:bodyPr anchor="ctr"/>
          <a:lstStyle/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Обеспечение надёжности программ — актуальная проблема современного программирования.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Широкое распространение процессоров и программ в жизни человека.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Слияние программного и аппаратного обеспечения.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Тестирование.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b="1" dirty="0" smtClean="0"/>
              <a:t>Верификация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9082"/>
            <a:ext cx="8784976" cy="17905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Самая дорогостоящая компьютерная ошибка в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8496"/>
            <a:ext cx="8784976" cy="4456847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100" dirty="0" smtClean="0"/>
              <a:t>Неудачный запуск ракеты-носителя «Ариан 5» («</a:t>
            </a:r>
            <a:r>
              <a:rPr lang="en-US" sz="3100" dirty="0" smtClean="0"/>
              <a:t>Ariane 5») 4 </a:t>
            </a:r>
            <a:r>
              <a:rPr lang="ru-RU" sz="3100" dirty="0" smtClean="0"/>
              <a:t>июня 1996 года.</a:t>
            </a:r>
          </a:p>
          <a:p>
            <a:pPr>
              <a:spcBef>
                <a:spcPts val="0"/>
              </a:spcBef>
              <a:buNone/>
            </a:pPr>
            <a:r>
              <a:rPr lang="ru-RU" sz="3100" dirty="0" smtClean="0"/>
              <a:t>Оценки потерь: от 360 до 500 млн долларов.</a:t>
            </a:r>
          </a:p>
          <a:p>
            <a:pPr>
              <a:spcBef>
                <a:spcPts val="0"/>
              </a:spcBef>
              <a:buNone/>
            </a:pPr>
            <a:r>
              <a:rPr lang="ru-RU" sz="3100" dirty="0" smtClean="0"/>
              <a:t>Причина — ошибка в программном модуле системы ориентации от предыдущей ракеты «Ариан 4»: арифметическое переполнение при конвертации 64-битного вещественного в 16-битное знаковое целое.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7859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Верификация и тестирование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91449"/>
            <a:ext cx="8784976" cy="5033895"/>
          </a:xfrm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Тестирование ограничено исследованием некоторых выполнений программы.</a:t>
            </a:r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Верификация — подтверждение (установление) корректности программы (отсутствия ошибок в программе).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Анализ свойств </a:t>
            </a:r>
            <a:r>
              <a:rPr lang="ru-RU" b="1" u="sng" dirty="0" smtClean="0"/>
              <a:t>всех</a:t>
            </a:r>
            <a:r>
              <a:rPr lang="ru-RU" dirty="0" smtClean="0"/>
              <a:t> допустимых выполнений программы с помощью формальных доказательств присутствия требуемых свойств.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33572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Верификация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29305"/>
            <a:ext cx="8784976" cy="5096039"/>
          </a:xfrm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Доказательство соответствия между текстом программы на языке программирования и спецификацией задачи на языке спецификации.</a:t>
            </a:r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Методы: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Аналитический.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Синтетический (конструктивный).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Верификация динамических свойств.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Верификация формальных спецификаций проблемных областей.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Верификация правил преобразований.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84492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Спецификация свойств программ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09204"/>
            <a:ext cx="8784976" cy="5016140"/>
          </a:xfrm>
        </p:spPr>
        <p:txBody>
          <a:bodyPr anchor="ctr"/>
          <a:lstStyle/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Формулировка задачи на естественном языке.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Языки спецификации.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Виды спецификаций:</a:t>
            </a:r>
          </a:p>
          <a:p>
            <a:pPr marL="880110" lvl="1" indent="-51435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dirty="0" smtClean="0"/>
              <a:t>Внешние (для пользователя или заказчика) — языки спецификации задач.</a:t>
            </a:r>
          </a:p>
          <a:p>
            <a:pPr marL="880110" lvl="1" indent="-514350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ru-RU" dirty="0" smtClean="0"/>
              <a:t>Внутренние (для разработчика) — языки спецификации свойств программ.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7960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Языки спецификации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93794"/>
            <a:ext cx="8784976" cy="5131550"/>
          </a:xfrm>
        </p:spPr>
        <p:txBody>
          <a:bodyPr anchor="ctr"/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Языки описания требований (полуформальные).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Языки функциональных спецификаций (формальные):</a:t>
            </a:r>
          </a:p>
          <a:p>
            <a:pPr marL="880110" lvl="1" indent="-514350">
              <a:spcBef>
                <a:spcPts val="0"/>
              </a:spcBef>
              <a:buSzPct val="100000"/>
            </a:pPr>
            <a:r>
              <a:rPr lang="ru-RU" dirty="0" smtClean="0"/>
              <a:t>сверхвысокий уровень;</a:t>
            </a:r>
          </a:p>
          <a:p>
            <a:pPr marL="880110" lvl="1" indent="-514350">
              <a:spcBef>
                <a:spcPts val="0"/>
              </a:spcBef>
              <a:buSzPct val="100000"/>
            </a:pPr>
            <a:r>
              <a:rPr lang="ru-RU" dirty="0" smtClean="0"/>
              <a:t>что известно и что требуется;</a:t>
            </a:r>
          </a:p>
          <a:p>
            <a:pPr marL="880110" lvl="1" indent="-514350">
              <a:spcBef>
                <a:spcPts val="0"/>
              </a:spcBef>
              <a:buSzPct val="100000"/>
            </a:pPr>
            <a:r>
              <a:rPr lang="ru-RU" dirty="0" smtClean="0"/>
              <a:t>описание без деталей реализации.</a:t>
            </a:r>
          </a:p>
          <a:p>
            <a:pPr marL="1154430" lvl="2" indent="-514350">
              <a:spcBef>
                <a:spcPts val="0"/>
              </a:spcBef>
              <a:buNone/>
            </a:pPr>
            <a:endParaRPr lang="en-US" i="1" dirty="0" smtClean="0"/>
          </a:p>
          <a:p>
            <a:pPr marL="1154430" lvl="2" indent="-514350">
              <a:spcBef>
                <a:spcPts val="0"/>
              </a:spcBef>
              <a:buNone/>
            </a:pPr>
            <a:r>
              <a:rPr lang="ru-RU" i="1" dirty="0" smtClean="0"/>
              <a:t>Пример. Сортировка массива.</a:t>
            </a:r>
          </a:p>
          <a:p>
            <a:pPr marL="1154430" lvl="2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Требуемый порядок элементов на выходе.</a:t>
            </a:r>
          </a:p>
          <a:p>
            <a:pPr marL="1154430" lvl="2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Достигается только перестановками элементов входа.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2247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4100" dirty="0" smtClean="0"/>
              <a:t>Языки функциональных спецификаций</a:t>
            </a:r>
            <a:endParaRPr lang="ru-RU" sz="4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26959"/>
            <a:ext cx="8784976" cy="4998385"/>
          </a:xfrm>
        </p:spPr>
        <p:txBody>
          <a:bodyPr anchor="ctr"/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Выразительность и простота.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Выполнимость.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Доказуемость свойств спецификаций.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3200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Языки спецификации свойств программ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62470"/>
            <a:ext cx="8784976" cy="4962874"/>
          </a:xfrm>
        </p:spPr>
        <p:txBody>
          <a:bodyPr anchor="ctr"/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Приближены к соответствующим языкам программирования.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Обеспечивают связь со спецификацией задачи.</a:t>
            </a:r>
          </a:p>
          <a:p>
            <a:pPr marL="514350" indent="-514350">
              <a:spcBef>
                <a:spcPts val="0"/>
              </a:spcBef>
              <a:buNone/>
            </a:pPr>
            <a:endParaRPr lang="ru-RU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Многосортный язык логики предикатов первого порядка.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779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Логический язык спецификаций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51247"/>
            <a:ext cx="8784976" cy="4874097"/>
          </a:xfrm>
        </p:spPr>
        <p:txBody>
          <a:bodyPr anchor="ctr"/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Выразительная способность.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Дедуктивная способность.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204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Синтаксис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96140"/>
            <a:ext cx="8784976" cy="5229204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Обобщение синтаксиса формул логики предикатов первого порядка: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Обобщение понятия терма.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Кванторы на нелогических термах.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Иерархическая структура термов.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LS = </a:t>
            </a:r>
            <a:r>
              <a:rPr lang="en-US" b="1" dirty="0" smtClean="0">
                <a:latin typeface="Cambria Math"/>
                <a:ea typeface="Cambria Math"/>
              </a:rPr>
              <a:t>⟨Srt, Fun⟩</a:t>
            </a:r>
            <a:r>
              <a:rPr lang="ru-RU" dirty="0" smtClean="0">
                <a:ea typeface="Cambria Math"/>
              </a:rPr>
              <a:t>, где</a:t>
            </a:r>
            <a:endParaRPr lang="en-US" dirty="0" smtClean="0">
              <a:ea typeface="Cambria Math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Srt</a:t>
            </a:r>
            <a:r>
              <a:rPr lang="en-US" dirty="0" smtClean="0"/>
              <a:t> — </a:t>
            </a:r>
            <a:r>
              <a:rPr lang="ru-RU" dirty="0" smtClean="0"/>
              <a:t>множество сортов, содержащее сорт</a:t>
            </a: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	Boolean</a:t>
            </a:r>
            <a:r>
              <a:rPr lang="ru-RU" b="1" dirty="0" smtClean="0">
                <a:latin typeface="Cambria Math"/>
                <a:ea typeface="Cambria Math"/>
              </a:rPr>
              <a:t> = </a:t>
            </a:r>
            <a:r>
              <a:rPr lang="en-US" b="1" dirty="0" smtClean="0">
                <a:latin typeface="Cambria Math"/>
                <a:ea typeface="Cambria Math"/>
              </a:rPr>
              <a:t>{true, false}</a:t>
            </a:r>
            <a:r>
              <a:rPr lang="ru-RU" dirty="0" smtClean="0"/>
              <a:t>,</a:t>
            </a:r>
            <a:endParaRPr lang="en-US" b="1" dirty="0" smtClean="0">
              <a:latin typeface="Cambria Math"/>
              <a:ea typeface="Cambria Math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Fun </a:t>
            </a:r>
            <a:r>
              <a:rPr lang="en-US" dirty="0" smtClean="0"/>
              <a:t>— </a:t>
            </a:r>
            <a:r>
              <a:rPr lang="ru-RU" dirty="0" smtClean="0"/>
              <a:t>непустое множество имён функций</a:t>
            </a:r>
            <a:r>
              <a:rPr lang="en-US" dirty="0" smtClean="0"/>
              <a:t> 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en-US" b="1" baseline="-25000" dirty="0" smtClean="0">
                <a:latin typeface="Cambria Math"/>
                <a:ea typeface="Cambria Math"/>
              </a:rPr>
              <a:t>n</a:t>
            </a:r>
            <a:r>
              <a:rPr lang="en-US" b="1" baseline="30000" dirty="0" smtClean="0">
                <a:latin typeface="Cambria Math"/>
                <a:ea typeface="Cambria Math"/>
              </a:rPr>
              <a:t>k</a:t>
            </a:r>
            <a:r>
              <a:rPr lang="en-US" dirty="0" smtClean="0">
                <a:ea typeface="Cambria Math"/>
              </a:rPr>
              <a:t>: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	s</a:t>
            </a:r>
            <a:r>
              <a:rPr lang="en-US" b="1" baseline="-25000" dirty="0" smtClean="0">
                <a:latin typeface="Cambria Math"/>
                <a:ea typeface="Cambria Math"/>
              </a:rPr>
              <a:t>1</a:t>
            </a:r>
            <a:r>
              <a:rPr lang="ru-RU" b="1" baseline="-25000" dirty="0" smtClean="0">
                <a:latin typeface="Cambria Math"/>
                <a:ea typeface="Cambria Math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s</a:t>
            </a:r>
            <a:r>
              <a:rPr lang="ru-RU" b="1" baseline="-25000" dirty="0" smtClean="0">
                <a:latin typeface="Cambria Math"/>
                <a:ea typeface="Cambria Math"/>
              </a:rPr>
              <a:t>2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…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s</a:t>
            </a:r>
            <a:r>
              <a:rPr lang="en-US" b="1" baseline="-25000" dirty="0" smtClean="0">
                <a:latin typeface="Cambria Math"/>
                <a:ea typeface="Cambria Math"/>
              </a:rPr>
              <a:t>k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 → s</a:t>
            </a:r>
            <a:r>
              <a:rPr lang="ru-RU" dirty="0" smtClean="0"/>
              <a:t>, где</a:t>
            </a:r>
            <a:r>
              <a:rPr lang="en-US" dirty="0" smtClean="0"/>
              <a:t>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s, s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i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∈ Srt, i = 1, 2, …, k</a:t>
            </a:r>
            <a:r>
              <a:rPr lang="ru-RU" dirty="0" smtClean="0"/>
              <a:t>.</a:t>
            </a:r>
            <a:endParaRPr lang="en-US" b="1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41945"/>
            <a:ext cx="8784976" cy="77848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Web-</a:t>
            </a:r>
            <a:r>
              <a:rPr lang="ru-RU" dirty="0" smtClean="0"/>
              <a:t>страница спецкурса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13892"/>
            <a:ext cx="8784976" cy="4261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300" b="1" dirty="0" smtClean="0"/>
              <a:t>http://programming.iis.nsk.su</a:t>
            </a:r>
            <a:endParaRPr lang="ru-RU" sz="33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pic>
        <p:nvPicPr>
          <p:cNvPr id="8" name="Рисунок 7" descr="scr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800" y="1871542"/>
            <a:ext cx="8203883" cy="4657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772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Элементарные термы и формулы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69002"/>
            <a:ext cx="8784976" cy="4856342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Пусть </a:t>
            </a:r>
            <a:r>
              <a:rPr lang="en-US" b="1" dirty="0" smtClean="0">
                <a:latin typeface="Cambria Math"/>
                <a:ea typeface="Cambria Math"/>
              </a:rPr>
              <a:t>x</a:t>
            </a:r>
            <a:r>
              <a:rPr lang="en-US" b="1" baseline="-25000" dirty="0" smtClean="0">
                <a:latin typeface="Cambria Math"/>
                <a:ea typeface="Cambria Math"/>
              </a:rPr>
              <a:t>1</a:t>
            </a:r>
            <a:r>
              <a:rPr lang="en-US" b="1" baseline="30000" dirty="0" smtClean="0">
                <a:latin typeface="Cambria Math"/>
                <a:ea typeface="Cambria Math"/>
              </a:rPr>
              <a:t>s</a:t>
            </a:r>
            <a:r>
              <a:rPr lang="en-US" b="1" dirty="0" smtClean="0">
                <a:latin typeface="Cambria Math"/>
                <a:ea typeface="Cambria Math"/>
              </a:rPr>
              <a:t>, x</a:t>
            </a:r>
            <a:r>
              <a:rPr lang="en-US" b="1" baseline="-25000" dirty="0" smtClean="0">
                <a:latin typeface="Cambria Math"/>
                <a:ea typeface="Cambria Math"/>
              </a:rPr>
              <a:t>2</a:t>
            </a:r>
            <a:r>
              <a:rPr lang="en-US" b="1" baseline="30000" dirty="0" smtClean="0">
                <a:latin typeface="Cambria Math"/>
                <a:ea typeface="Cambria Math"/>
              </a:rPr>
              <a:t>s</a:t>
            </a:r>
            <a:r>
              <a:rPr lang="en-US" b="1" dirty="0" smtClean="0">
                <a:latin typeface="Cambria Math"/>
                <a:ea typeface="Cambria Math"/>
              </a:rPr>
              <a:t>, …, x</a:t>
            </a:r>
            <a:r>
              <a:rPr lang="en-US" b="1" baseline="-25000" dirty="0" smtClean="0">
                <a:latin typeface="Cambria Math"/>
                <a:ea typeface="Cambria Math"/>
              </a:rPr>
              <a:t>k</a:t>
            </a:r>
            <a:r>
              <a:rPr lang="en-US" b="1" baseline="30000" dirty="0" smtClean="0">
                <a:latin typeface="Cambria Math"/>
                <a:ea typeface="Cambria Math"/>
              </a:rPr>
              <a:t>s</a:t>
            </a:r>
            <a:r>
              <a:rPr lang="en-US" b="1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ea typeface="Cambria Math"/>
              </a:rPr>
              <a:t>—</a:t>
            </a:r>
            <a:r>
              <a:rPr lang="ru-RU" dirty="0" smtClean="0">
                <a:ea typeface="Cambria Math"/>
              </a:rPr>
              <a:t> имена переменных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∈ Srt</a:t>
            </a:r>
            <a:r>
              <a:rPr lang="ru-RU" dirty="0" smtClean="0">
                <a:ea typeface="Cambria Math"/>
                <a:sym typeface="Symbol"/>
              </a:rPr>
              <a:t>: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>
                <a:ea typeface="Cambria Math"/>
                <a:sym typeface="Symbol"/>
              </a:rPr>
              <a:t>Константа и переменная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en-US" dirty="0" smtClean="0">
                <a:ea typeface="Cambria Math"/>
                <a:sym typeface="Symbol"/>
              </a:rPr>
              <a:t> — </a:t>
            </a:r>
            <a:r>
              <a:rPr lang="ru-RU" dirty="0" smtClean="0">
                <a:ea typeface="Cambria Math"/>
                <a:sym typeface="Symbol"/>
              </a:rPr>
              <a:t>элементарные термы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ru-RU" dirty="0" smtClean="0">
                <a:ea typeface="Cambria Math"/>
                <a:sym typeface="Symbol"/>
              </a:rPr>
              <a:t>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>
                <a:ea typeface="Cambria Math"/>
                <a:sym typeface="Symbol"/>
              </a:rPr>
              <a:t>Если 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i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, i = 1, 2, …, k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dirty="0" smtClean="0"/>
              <a:t>— </a:t>
            </a:r>
            <a:r>
              <a:rPr lang="ru-RU" dirty="0" smtClean="0"/>
              <a:t>элементарные термы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i</a:t>
            </a:r>
            <a:r>
              <a:rPr lang="ru-RU" b="1" baseline="-25000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ru-RU" dirty="0" smtClean="0"/>
              <a:t>и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Fun ∋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s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…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 → s</a:t>
            </a:r>
            <a:r>
              <a:rPr lang="ru-RU" dirty="0" smtClean="0"/>
              <a:t>,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ru-RU" dirty="0" smtClean="0"/>
              <a:t>то 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ru-RU" b="1" dirty="0" smtClean="0">
                <a:latin typeface="Cambria Math"/>
                <a:ea typeface="Cambria Math"/>
              </a:rPr>
              <a:t>(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ru-RU" b="1" baseline="-25000" dirty="0" smtClean="0">
                <a:latin typeface="Cambria Math"/>
                <a:ea typeface="Cambria Math"/>
                <a:sym typeface="Symbol"/>
              </a:rPr>
              <a:t>1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,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ru-RU" b="1" baseline="-25000" dirty="0" smtClean="0">
                <a:latin typeface="Cambria Math"/>
                <a:ea typeface="Cambria Math"/>
                <a:sym typeface="Symbol"/>
              </a:rPr>
              <a:t>2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, …, 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k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) </a:t>
            </a:r>
            <a:r>
              <a:rPr lang="en-US" dirty="0" smtClean="0"/>
              <a:t>— </a:t>
            </a:r>
            <a:r>
              <a:rPr lang="ru-RU" dirty="0" smtClean="0"/>
              <a:t>элементарный терм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ru-RU" dirty="0" smtClean="0"/>
              <a:t>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>
                <a:ea typeface="Cambria Math"/>
              </a:rPr>
              <a:t>Других нет.</a:t>
            </a:r>
            <a:endParaRPr lang="en-US" dirty="0" smtClean="0">
              <a:ea typeface="Cambria Math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ru-RU" b="1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Элементарная формула — элементарный терм</a:t>
            </a:r>
            <a:r>
              <a:rPr lang="en-US" dirty="0" smtClean="0"/>
              <a:t> </a:t>
            </a:r>
            <a:r>
              <a:rPr lang="ru-RU" dirty="0" smtClean="0">
                <a:ea typeface="Cambria Math"/>
                <a:sym typeface="Symbol"/>
              </a:rPr>
              <a:t>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Boolean</a:t>
            </a:r>
            <a:r>
              <a:rPr lang="ru-RU" dirty="0" smtClean="0"/>
              <a:t>.</a:t>
            </a: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205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Квантификация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84917"/>
            <a:ext cx="8784976" cy="5140427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Пусть 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en-US" b="1" baseline="-25000" dirty="0" smtClean="0">
                <a:latin typeface="Cambria Math"/>
                <a:ea typeface="Cambria Math"/>
              </a:rPr>
              <a:t>m</a:t>
            </a:r>
            <a:r>
              <a:rPr lang="en-US" b="1" baseline="30000" dirty="0" smtClean="0">
                <a:latin typeface="Cambria Math"/>
                <a:ea typeface="Cambria Math"/>
              </a:rPr>
              <a:t>2</a:t>
            </a:r>
            <a:r>
              <a:rPr lang="en-US" b="1" baseline="-25000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∈ Fun</a:t>
            </a:r>
            <a:r>
              <a:rPr lang="ru-RU" dirty="0" smtClean="0">
                <a:ea typeface="Cambria Math"/>
                <a:sym typeface="Symbol"/>
              </a:rPr>
              <a:t>:</a:t>
            </a:r>
            <a:r>
              <a:rPr lang="en-US" dirty="0" smtClean="0"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s</a:t>
            </a:r>
            <a:r>
              <a:rPr lang="ru-RU" b="1" baseline="-25000" dirty="0" smtClean="0">
                <a:latin typeface="Cambria Math"/>
                <a:ea typeface="Cambria Math"/>
              </a:rPr>
              <a:t>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</a:t>
            </a:r>
            <a:r>
              <a:rPr lang="ru-RU" b="1" dirty="0" smtClean="0">
                <a:latin typeface="Cambria Math"/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s</a:t>
            </a:r>
            <a:r>
              <a:rPr lang="ru-RU" b="1" baseline="-25000" dirty="0" smtClean="0">
                <a:latin typeface="Cambria Math"/>
                <a:ea typeface="Cambria Math"/>
              </a:rPr>
              <a:t>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→ s</a:t>
            </a:r>
            <a:r>
              <a:rPr lang="ru-RU" dirty="0" smtClean="0"/>
              <a:t>,</a:t>
            </a: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	x</a:t>
            </a:r>
            <a:r>
              <a:rPr lang="en-US" dirty="0" smtClean="0"/>
              <a:t> — </a:t>
            </a:r>
            <a:r>
              <a:rPr lang="ru-RU" dirty="0" smtClean="0"/>
              <a:t>скалярная переменная 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s'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∈ Srt</a:t>
            </a:r>
            <a:r>
              <a:rPr lang="ru-RU" dirty="0" smtClean="0"/>
              <a:t>,</a:t>
            </a: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	P(x)</a:t>
            </a:r>
            <a:r>
              <a:rPr lang="en-US" dirty="0" smtClean="0"/>
              <a:t> — </a:t>
            </a:r>
            <a:r>
              <a:rPr lang="ru-RU" dirty="0" smtClean="0"/>
              <a:t>элементарная формула,</a:t>
            </a: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	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(x) </a:t>
            </a:r>
            <a:r>
              <a:rPr lang="en-US" dirty="0" smtClean="0"/>
              <a:t>— </a:t>
            </a:r>
            <a:r>
              <a:rPr lang="ru-RU" dirty="0" smtClean="0"/>
              <a:t>элементарные термы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ru-RU" dirty="0" smtClean="0">
                <a:ea typeface="Cambria Math"/>
                <a:sym typeface="Symbol"/>
              </a:rPr>
              <a:t>.</a:t>
            </a:r>
            <a:endParaRPr lang="ru-RU" dirty="0" smtClean="0">
              <a:ea typeface="Cambria Math" pitchFamily="18" charset="0"/>
              <a:sym typeface="Symbol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>
                <a:ea typeface="Cambria Math"/>
                <a:sym typeface="Symbol"/>
              </a:rPr>
              <a:t>Тогда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[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en-US" b="1" baseline="-25000" dirty="0" smtClean="0">
                <a:latin typeface="Cambria Math"/>
                <a:ea typeface="Cambria Math"/>
              </a:rPr>
              <a:t>m</a:t>
            </a:r>
            <a:r>
              <a:rPr lang="en-US" b="1" baseline="30000" dirty="0" smtClean="0">
                <a:latin typeface="Cambria Math"/>
                <a:ea typeface="Cambria Math"/>
              </a:rPr>
              <a:t>2 </a:t>
            </a:r>
            <a:r>
              <a:rPr lang="en-US" b="1" dirty="0" smtClean="0">
                <a:latin typeface="Cambria Math"/>
                <a:ea typeface="Cambria Math"/>
              </a:rPr>
              <a:t>: x](P(x)) : </a:t>
            </a:r>
            <a:r>
              <a:rPr lang="el-GR" b="1" dirty="0" smtClean="0">
                <a:latin typeface="Cambria Math"/>
                <a:ea typeface="Cambria Math"/>
                <a:sym typeface="Symbol"/>
              </a:rPr>
              <a:t>τ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(x) </a:t>
            </a:r>
            <a:r>
              <a:rPr lang="en-US" dirty="0" smtClean="0"/>
              <a:t>— </a:t>
            </a:r>
            <a:r>
              <a:rPr lang="ru-RU" dirty="0" smtClean="0"/>
              <a:t>квантифицированный терм типа </a:t>
            </a:r>
            <a:r>
              <a:rPr lang="en-US" b="1" dirty="0" smtClean="0">
                <a:latin typeface="Cambria Math"/>
                <a:ea typeface="Cambria Math"/>
                <a:sym typeface="Symbol"/>
              </a:rPr>
              <a:t>s</a:t>
            </a:r>
            <a:r>
              <a:rPr lang="ru-RU" dirty="0" smtClean="0">
                <a:ea typeface="Cambria Math"/>
                <a:sym typeface="Symbol"/>
              </a:rPr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6838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84917"/>
            <a:ext cx="8784976" cy="5140427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4200" b="1" dirty="0" smtClean="0">
                <a:latin typeface="Cambria Math" pitchFamily="18" charset="0"/>
                <a:ea typeface="Cambria Math" pitchFamily="18" charset="0"/>
              </a:rPr>
              <a:t>[</a:t>
            </a:r>
            <a:r>
              <a:rPr lang="ru-RU" sz="4200" b="1" dirty="0" smtClean="0">
                <a:latin typeface="Cambria Math"/>
                <a:ea typeface="Cambria Math"/>
              </a:rPr>
              <a:t>+</a:t>
            </a:r>
            <a:r>
              <a:rPr lang="en-US" sz="4200" b="1" baseline="30000" dirty="0" smtClean="0">
                <a:latin typeface="Cambria Math"/>
                <a:ea typeface="Cambria Math"/>
              </a:rPr>
              <a:t> </a:t>
            </a:r>
            <a:r>
              <a:rPr lang="en-US" sz="4200" b="1" dirty="0" smtClean="0">
                <a:latin typeface="Cambria Math"/>
                <a:ea typeface="Cambria Math"/>
              </a:rPr>
              <a:t>: i] (1 ⩽ i ⩽ 100) : </a:t>
            </a:r>
            <a:r>
              <a:rPr lang="en-US" sz="4200" b="1" dirty="0" smtClean="0">
                <a:latin typeface="Cambria Math"/>
                <a:ea typeface="Cambria Math"/>
                <a:sym typeface="Symbol"/>
              </a:rPr>
              <a:t>(i ** 2) / fact(i)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sz="4200" b="1" dirty="0" smtClean="0">
                <a:latin typeface="Cambria Math"/>
                <a:ea typeface="Cambria Math"/>
                <a:sym typeface="Symbol"/>
              </a:rPr>
              <a:t>∑</a:t>
            </a:r>
            <a:r>
              <a:rPr lang="en-US" sz="4200" b="1" baseline="-25000" dirty="0" smtClean="0">
                <a:latin typeface="Cambria Math"/>
                <a:ea typeface="Cambria Math"/>
                <a:sym typeface="Symbol"/>
              </a:rPr>
              <a:t>i = 1</a:t>
            </a:r>
            <a:r>
              <a:rPr lang="en-US" sz="4200" b="1" baseline="30000" dirty="0" smtClean="0">
                <a:latin typeface="Cambria Math"/>
                <a:ea typeface="Cambria Math"/>
                <a:sym typeface="Symbol"/>
              </a:rPr>
              <a:t>100 </a:t>
            </a:r>
            <a:r>
              <a:rPr lang="en-US" sz="4200" b="1" dirty="0" smtClean="0">
                <a:latin typeface="Cambria Math"/>
                <a:ea typeface="Cambria Math"/>
                <a:sym typeface="Symbol"/>
              </a:rPr>
              <a:t>i</a:t>
            </a:r>
            <a:r>
              <a:rPr lang="en-US" sz="4200" b="1" baseline="30000" dirty="0" smtClean="0">
                <a:latin typeface="Cambria Math"/>
                <a:ea typeface="Cambria Math"/>
                <a:sym typeface="Symbol"/>
              </a:rPr>
              <a:t>2</a:t>
            </a:r>
            <a:r>
              <a:rPr lang="en-US" sz="4200" b="1" dirty="0" smtClean="0">
                <a:latin typeface="Cambria Math"/>
                <a:ea typeface="Cambria Math"/>
                <a:sym typeface="Symbol"/>
              </a:rPr>
              <a:t> / i!</a:t>
            </a:r>
            <a:endParaRPr lang="ru-RU" sz="4200" b="1" dirty="0" smtClean="0">
              <a:latin typeface="Cambria Math"/>
              <a:ea typeface="Cambria Math"/>
              <a:sym typeface="Symbol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ru-RU" sz="4200" b="1" dirty="0" smtClean="0">
              <a:latin typeface="Cambria Math" pitchFamily="18" charset="0"/>
              <a:ea typeface="Cambria Math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sz="4200" b="1" dirty="0" smtClean="0">
                <a:latin typeface="Cambria Math" pitchFamily="18" charset="0"/>
                <a:ea typeface="Cambria Math" pitchFamily="18" charset="0"/>
              </a:rPr>
              <a:t>[</a:t>
            </a:r>
            <a:r>
              <a:rPr lang="en-US" sz="4200" b="1" dirty="0" smtClean="0">
                <a:latin typeface="Cambria Math"/>
                <a:ea typeface="Cambria Math"/>
              </a:rPr>
              <a:t>⋀</a:t>
            </a:r>
            <a:r>
              <a:rPr lang="en-US" sz="4200" b="1" baseline="30000" dirty="0" smtClean="0">
                <a:latin typeface="Cambria Math"/>
                <a:ea typeface="Cambria Math"/>
              </a:rPr>
              <a:t> </a:t>
            </a:r>
            <a:r>
              <a:rPr lang="en-US" sz="4200" b="1" dirty="0" smtClean="0">
                <a:latin typeface="Cambria Math"/>
                <a:ea typeface="Cambria Math"/>
              </a:rPr>
              <a:t>: k] P(k) : </a:t>
            </a:r>
            <a:r>
              <a:rPr lang="en-US" sz="4200" b="1" dirty="0" smtClean="0">
                <a:latin typeface="Cambria Math"/>
                <a:ea typeface="Cambria Math"/>
                <a:sym typeface="Symbol"/>
              </a:rPr>
              <a:t>Q(x, k)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sz="4200" b="1" dirty="0" smtClean="0">
                <a:latin typeface="Cambria Math"/>
                <a:ea typeface="Cambria Math"/>
                <a:sym typeface="Symbol"/>
              </a:rPr>
              <a:t>∀k (P(k) ⇒ Q(x, k))</a:t>
            </a:r>
            <a:endParaRPr lang="en-US" sz="42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061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Термы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529"/>
            <a:ext cx="8784976" cy="5184816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>
                <a:ea typeface="Cambria Math"/>
                <a:sym typeface="Symbol"/>
              </a:rPr>
              <a:t>Элементарный терм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  <a:sym typeface="Symbol"/>
              </a:rPr>
              <a:t>τ</a:t>
            </a:r>
            <a:r>
              <a:rPr lang="ru-RU" dirty="0" smtClean="0">
                <a:ea typeface="Cambria Math"/>
                <a:sym typeface="Symbol"/>
              </a:rPr>
              <a:t> и квантифицированный терм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t</a:t>
            </a:r>
            <a:r>
              <a:rPr lang="ru-RU" dirty="0" smtClean="0">
                <a:ea typeface="Cambria Math"/>
                <a:sym typeface="Symbol"/>
              </a:rPr>
              <a:t> есть термы.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>
                <a:ea typeface="Cambria Math"/>
                <a:sym typeface="Symbol"/>
              </a:rPr>
              <a:t>Если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t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  <a:sym typeface="Symbol"/>
              </a:rPr>
              <a:t>i</a:t>
            </a:r>
            <a:r>
              <a:rPr lang="en-US" dirty="0" smtClean="0">
                <a:ea typeface="Cambria Math"/>
                <a:sym typeface="Symbol"/>
              </a:rPr>
              <a:t>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i = 1, 2, …, k</a:t>
            </a:r>
            <a:r>
              <a:rPr lang="ru-RU" dirty="0" smtClean="0">
                <a:ea typeface="Cambria Math"/>
                <a:sym typeface="Symbol"/>
              </a:rPr>
              <a:t> </a:t>
            </a:r>
            <a:r>
              <a:rPr lang="en-US" dirty="0" smtClean="0"/>
              <a:t>— </a:t>
            </a:r>
            <a:r>
              <a:rPr lang="ru-RU" dirty="0" smtClean="0"/>
              <a:t>термы 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s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  <a:sym typeface="Symbol"/>
              </a:rPr>
              <a:t>i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en-US" baseline="-25000" dirty="0" smtClean="0">
                <a:ea typeface="Cambria Math"/>
                <a:sym typeface="Symbol"/>
              </a:rPr>
              <a:t>	</a:t>
            </a:r>
            <a:r>
              <a:rPr lang="ru-RU" dirty="0" smtClean="0"/>
              <a:t>и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Fun ∋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s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…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 → s</a:t>
            </a:r>
            <a:r>
              <a:rPr lang="ru-RU" dirty="0" smtClean="0"/>
              <a:t>,</a:t>
            </a:r>
            <a:endParaRPr lang="en-US" dirty="0" smtClean="0">
              <a:ea typeface="Cambria Math"/>
              <a:sym typeface="Symbol"/>
            </a:endParaRP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en-US" dirty="0" smtClean="0">
                <a:ea typeface="Cambria Math"/>
                <a:sym typeface="Symbol"/>
              </a:rPr>
              <a:t>	</a:t>
            </a:r>
            <a:r>
              <a:rPr lang="ru-RU" dirty="0" smtClean="0"/>
              <a:t>то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t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  <a:sym typeface="Symbol"/>
              </a:rPr>
              <a:t>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,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t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  <a:sym typeface="Symbol"/>
              </a:rPr>
              <a:t>2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, …, t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  <a:sym typeface="Symbol"/>
              </a:rPr>
              <a:t>k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)</a:t>
            </a:r>
            <a:r>
              <a:rPr lang="en-US" dirty="0" smtClean="0">
                <a:ea typeface="Cambria Math"/>
                <a:sym typeface="Symbol"/>
              </a:rPr>
              <a:t> </a:t>
            </a:r>
            <a:r>
              <a:rPr lang="en-US" dirty="0" smtClean="0"/>
              <a:t>— </a:t>
            </a:r>
            <a:r>
              <a:rPr lang="ru-RU" dirty="0" smtClean="0"/>
              <a:t>терм 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s</a:t>
            </a:r>
            <a:r>
              <a:rPr lang="ru-RU" dirty="0" smtClean="0"/>
              <a:t>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 startAt="3"/>
            </a:pPr>
            <a:r>
              <a:rPr lang="ru-RU" dirty="0" smtClean="0">
                <a:ea typeface="Cambria Math"/>
              </a:rPr>
              <a:t>Если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t(x)</a:t>
            </a:r>
            <a:r>
              <a:rPr lang="en-US" dirty="0" smtClean="0">
                <a:ea typeface="Cambria Math"/>
              </a:rPr>
              <a:t> — </a:t>
            </a:r>
            <a:r>
              <a:rPr lang="ru-RU" dirty="0" smtClean="0">
                <a:ea typeface="Cambria Math"/>
              </a:rPr>
              <a:t>терм 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ea typeface="Cambria Math"/>
              </a:rPr>
              <a:t>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dirty="0" smtClean="0">
                <a:ea typeface="Cambria Math"/>
              </a:rPr>
              <a:t> — </a:t>
            </a:r>
            <a:r>
              <a:rPr lang="ru-RU" dirty="0" smtClean="0">
                <a:ea typeface="Cambria Math"/>
              </a:rPr>
              <a:t>переменная типа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s'</a:t>
            </a:r>
            <a:r>
              <a:rPr lang="ru-RU" dirty="0" smtClean="0">
                <a:ea typeface="Cambria Math"/>
              </a:rPr>
              <a:t>,</a:t>
            </a:r>
            <a:endParaRPr lang="en-US" dirty="0" smtClean="0">
              <a:ea typeface="Cambria Math"/>
            </a:endParaRP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en-US" b="1" dirty="0" smtClean="0">
                <a:latin typeface="Cambria Math" pitchFamily="18" charset="0"/>
                <a:ea typeface="Cambria Math"/>
                <a:sym typeface="Symbol"/>
              </a:rPr>
              <a:t>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Fun ∋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s</a:t>
            </a:r>
            <a:r>
              <a:rPr lang="ru-RU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dirty="0" smtClean="0">
                <a:latin typeface="Cambria Math"/>
                <a:ea typeface="Cambria Math"/>
              </a:rPr>
              <a:t>⨉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→ s</a:t>
            </a:r>
            <a:r>
              <a:rPr lang="ru-RU" dirty="0" smtClean="0">
                <a:ea typeface="Cambria Math"/>
                <a:sym typeface="Symbol"/>
              </a:rPr>
              <a:t>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P(x)</a:t>
            </a:r>
            <a:r>
              <a:rPr lang="en-US" dirty="0" smtClean="0">
                <a:ea typeface="Cambria Math"/>
                <a:sym typeface="Symbol"/>
              </a:rPr>
              <a:t> — </a:t>
            </a:r>
            <a:r>
              <a:rPr lang="ru-RU" dirty="0" smtClean="0">
                <a:ea typeface="Cambria Math"/>
                <a:sym typeface="Symbol"/>
              </a:rPr>
              <a:t>элементарная формула,</a:t>
            </a:r>
            <a:endParaRPr lang="en-US" dirty="0" smtClean="0">
              <a:ea typeface="Cambria Math"/>
              <a:sym typeface="Symbol"/>
            </a:endParaRP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en-US" dirty="0" smtClean="0">
                <a:ea typeface="Cambria Math"/>
                <a:sym typeface="Symbol"/>
              </a:rPr>
              <a:t>	</a:t>
            </a:r>
            <a:r>
              <a:rPr lang="ru-RU" dirty="0" smtClean="0">
                <a:ea typeface="Cambria Math"/>
                <a:sym typeface="Symbol"/>
              </a:rPr>
              <a:t>то</a:t>
            </a:r>
            <a:r>
              <a:rPr lang="en-US" dirty="0" smtClean="0">
                <a:ea typeface="Cambria Math"/>
                <a:sym typeface="Symbol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[f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</a:rPr>
              <a:t>2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: x](P(x)) :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sym typeface="Symbol"/>
              </a:rPr>
              <a:t>t(x)</a:t>
            </a:r>
            <a:r>
              <a:rPr lang="en-US" dirty="0" smtClean="0">
                <a:ea typeface="Cambria Math"/>
                <a:sym typeface="Symbol"/>
              </a:rPr>
              <a:t>  </a:t>
            </a:r>
            <a:r>
              <a:rPr lang="ru-RU" dirty="0" smtClean="0">
                <a:ea typeface="Cambria Math"/>
                <a:sym typeface="Symbol"/>
              </a:rPr>
              <a:t>есть терм типа </a:t>
            </a:r>
            <a:r>
              <a:rPr lang="en-US" b="1" dirty="0" smtClean="0">
                <a:ea typeface="Cambria Math"/>
                <a:sym typeface="Symbol"/>
              </a:rPr>
              <a:t>s</a:t>
            </a:r>
            <a:r>
              <a:rPr lang="en-US" dirty="0" smtClean="0">
                <a:ea typeface="Cambria Math"/>
                <a:sym typeface="Symbol"/>
              </a:rPr>
              <a:t>.</a:t>
            </a: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75113"/>
            <a:ext cx="8784976" cy="742972"/>
          </a:xfrm>
        </p:spPr>
        <p:txBody>
          <a:bodyPr>
            <a:noAutofit/>
          </a:bodyPr>
          <a:lstStyle/>
          <a:p>
            <a:pPr algn="ctr"/>
            <a:r>
              <a:rPr lang="ru-RU" sz="3900" dirty="0" smtClean="0"/>
              <a:t>Кванторы всеобщности и существования</a:t>
            </a:r>
            <a:endParaRPr lang="ru-RU" sz="3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71348"/>
            <a:ext cx="8784976" cy="4953996"/>
          </a:xfrm>
        </p:spPr>
        <p:txBody>
          <a:bodyPr anchor="ctr">
            <a:normAutofit/>
          </a:bodyPr>
          <a:lstStyle/>
          <a:p>
            <a:pPr marL="514350" indent="-51435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[</a:t>
            </a:r>
            <a:r>
              <a:rPr lang="en-US" sz="5000" b="1" dirty="0" smtClean="0">
                <a:latin typeface="Cambria Math"/>
                <a:ea typeface="Cambria Math"/>
              </a:rPr>
              <a:t>⋀</a:t>
            </a:r>
            <a:r>
              <a:rPr lang="en-US" sz="5000" b="1" baseline="30000" dirty="0" smtClean="0">
                <a:latin typeface="Cambria Math"/>
                <a:ea typeface="Cambria Math"/>
              </a:rPr>
              <a:t> </a:t>
            </a:r>
            <a:r>
              <a:rPr lang="en-US" sz="5000" b="1" dirty="0" smtClean="0">
                <a:latin typeface="Cambria Math"/>
                <a:ea typeface="Cambria Math"/>
              </a:rPr>
              <a:t>: x] P(x) ↦ </a:t>
            </a:r>
            <a:r>
              <a:rPr lang="en-US" sz="5000" b="1" dirty="0" smtClean="0">
                <a:latin typeface="Cambria Math"/>
                <a:ea typeface="Cambria Math"/>
                <a:sym typeface="Symbol"/>
              </a:rPr>
              <a:t>∀x P(x)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[</a:t>
            </a:r>
            <a:r>
              <a:rPr lang="en-US" sz="5000" b="1" dirty="0" smtClean="0">
                <a:latin typeface="Cambria Math"/>
                <a:ea typeface="Cambria Math"/>
              </a:rPr>
              <a:t>⋁</a:t>
            </a:r>
            <a:r>
              <a:rPr lang="en-US" sz="5000" b="1" baseline="30000" dirty="0" smtClean="0">
                <a:latin typeface="Cambria Math"/>
                <a:ea typeface="Cambria Math"/>
              </a:rPr>
              <a:t> </a:t>
            </a:r>
            <a:r>
              <a:rPr lang="en-US" sz="5000" b="1" dirty="0" smtClean="0">
                <a:latin typeface="Cambria Math"/>
                <a:ea typeface="Cambria Math"/>
              </a:rPr>
              <a:t>: x] P(x) ↦ </a:t>
            </a:r>
            <a:r>
              <a:rPr lang="en-US" sz="5000" b="1" dirty="0" smtClean="0">
                <a:latin typeface="Cambria Math"/>
                <a:ea typeface="Cambria Math"/>
                <a:sym typeface="Symbol"/>
              </a:rPr>
              <a:t>∃x P(x)</a:t>
            </a:r>
            <a:endParaRPr lang="en-US" sz="50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5713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47060"/>
            <a:ext cx="8784976" cy="5078284"/>
          </a:xfrm>
        </p:spPr>
        <p:txBody>
          <a:bodyPr anchor="ctr">
            <a:normAutofit/>
          </a:bodyPr>
          <a:lstStyle/>
          <a:p>
            <a:pPr marL="514350" indent="-514350" algn="ctr">
              <a:buNone/>
            </a:pPr>
            <a:r>
              <a:rPr lang="ru-RU" sz="5000" dirty="0" smtClean="0">
                <a:ea typeface="Cambria Math"/>
                <a:sym typeface="Symbol"/>
              </a:rPr>
              <a:t>Термы типа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  <a:sym typeface="Symbol"/>
              </a:rPr>
              <a:t>Boolean</a:t>
            </a:r>
            <a:r>
              <a:rPr lang="ru-RU" sz="5000" dirty="0" smtClean="0">
                <a:ea typeface="Cambria Math"/>
                <a:sym typeface="Symbol"/>
              </a:rPr>
              <a:t>.</a:t>
            </a:r>
            <a:endParaRPr lang="en-US" sz="50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5816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Семантика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05017"/>
            <a:ext cx="8784976" cy="5220327"/>
          </a:xfrm>
        </p:spPr>
        <p:txBody>
          <a:bodyPr anchor="ctr">
            <a:normAutofit fontScale="925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Задаётся системой аксиом.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i="1" dirty="0" smtClean="0"/>
              <a:t>Пример.</a:t>
            </a:r>
            <a:r>
              <a:rPr lang="ru-RU" dirty="0" smtClean="0"/>
              <a:t> Булевский тип с основными операциями: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		</a:t>
            </a:r>
            <a:r>
              <a:rPr lang="ru-RU" dirty="0" smtClean="0"/>
              <a:t>Константы: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true, false</a:t>
            </a:r>
            <a:r>
              <a:rPr lang="ru-RU" dirty="0" smtClean="0"/>
              <a:t>.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			Boolean = {true, false}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		</a:t>
            </a:r>
            <a:r>
              <a:rPr lang="ru-RU" dirty="0" smtClean="0"/>
              <a:t>Функции (операции):</a:t>
            </a:r>
            <a:endParaRPr lang="en-US" dirty="0" smtClean="0"/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¬</a:t>
            </a:r>
            <a:r>
              <a:rPr lang="en-US" b="1" dirty="0" smtClean="0">
                <a:latin typeface="Cambria Math"/>
                <a:ea typeface="Cambria Math"/>
              </a:rPr>
              <a:t>: Boolean → Boolean</a:t>
            </a:r>
            <a:endParaRPr lang="en-US" dirty="0" smtClean="0"/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</a:t>
            </a:r>
            <a:r>
              <a:rPr lang="en-US" b="1" dirty="0" smtClean="0">
                <a:latin typeface="Cambria Math"/>
                <a:ea typeface="Cambria Math"/>
              </a:rPr>
              <a:t> ∧, ∨, ⇒: Boolean ⨉ Boolean → Boolean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		Аксиомы: </a:t>
            </a:r>
            <a:r>
              <a:rPr lang="ru-RU" b="1" dirty="0" smtClean="0">
                <a:latin typeface="Cambria Math"/>
                <a:ea typeface="Cambria Math"/>
              </a:rPr>
              <a:t>¬</a:t>
            </a:r>
            <a:r>
              <a:rPr lang="en-US" b="1" dirty="0" smtClean="0">
                <a:latin typeface="Cambria Math"/>
                <a:ea typeface="Cambria Math"/>
              </a:rPr>
              <a:t>true = false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¬</a:t>
            </a:r>
            <a:r>
              <a:rPr lang="en-US" b="1" dirty="0" smtClean="0">
                <a:latin typeface="Cambria Math"/>
                <a:ea typeface="Cambria Math"/>
              </a:rPr>
              <a:t>false = true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</a:t>
            </a:r>
            <a:r>
              <a:rPr lang="en-US" b="1" dirty="0" smtClean="0">
                <a:latin typeface="Cambria Math"/>
                <a:ea typeface="Cambria Math"/>
              </a:rPr>
              <a:t>∀x true ∧ x = x ∧ true = x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</a:t>
            </a:r>
            <a:r>
              <a:rPr lang="en-US" b="1" dirty="0" smtClean="0">
                <a:latin typeface="Cambria Math"/>
                <a:ea typeface="Cambria Math"/>
              </a:rPr>
              <a:t>∀x false ∧ x = x ∧ false = false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</a:t>
            </a:r>
            <a:r>
              <a:rPr lang="en-US" b="1" dirty="0" smtClean="0">
                <a:latin typeface="Cambria Math"/>
                <a:ea typeface="Cambria Math"/>
              </a:rPr>
              <a:t>∀x, y </a:t>
            </a:r>
            <a:r>
              <a:rPr lang="ru-RU" b="1" dirty="0" smtClean="0">
                <a:latin typeface="Cambria Math"/>
                <a:ea typeface="Cambria Math"/>
              </a:rPr>
              <a:t>¬</a:t>
            </a:r>
            <a:r>
              <a:rPr lang="en-US" b="1" dirty="0" smtClean="0">
                <a:latin typeface="Cambria Math"/>
                <a:ea typeface="Cambria Math"/>
              </a:rPr>
              <a:t>(x ∨ y) = </a:t>
            </a:r>
            <a:r>
              <a:rPr lang="ru-RU" b="1" dirty="0" smtClean="0">
                <a:latin typeface="Cambria Math"/>
                <a:ea typeface="Cambria Math"/>
              </a:rPr>
              <a:t>¬</a:t>
            </a:r>
            <a:r>
              <a:rPr lang="en-US" b="1" dirty="0" smtClean="0">
                <a:latin typeface="Cambria Math"/>
                <a:ea typeface="Cambria Math"/>
              </a:rPr>
              <a:t>x ∧ </a:t>
            </a:r>
            <a:r>
              <a:rPr lang="ru-RU" b="1" dirty="0" smtClean="0">
                <a:latin typeface="Cambria Math"/>
                <a:ea typeface="Cambria Math"/>
              </a:rPr>
              <a:t>¬</a:t>
            </a:r>
            <a:r>
              <a:rPr lang="en-US" b="1" dirty="0" smtClean="0">
                <a:latin typeface="Cambria Math"/>
                <a:ea typeface="Cambria Math"/>
              </a:rPr>
              <a:t>y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 Math"/>
                <a:ea typeface="Cambria Math"/>
              </a:rPr>
              <a:t>			</a:t>
            </a:r>
            <a:r>
              <a:rPr lang="en-US" b="1" dirty="0" smtClean="0">
                <a:latin typeface="Cambria Math"/>
                <a:ea typeface="Cambria Math"/>
              </a:rPr>
              <a:t>∀x, y x ⇒ y = </a:t>
            </a:r>
            <a:r>
              <a:rPr lang="ru-RU" b="1" dirty="0" smtClean="0">
                <a:latin typeface="Cambria Math"/>
                <a:ea typeface="Cambria Math"/>
              </a:rPr>
              <a:t>¬</a:t>
            </a:r>
            <a:r>
              <a:rPr lang="en-US" b="1" dirty="0" smtClean="0">
                <a:latin typeface="Cambria Math"/>
                <a:ea typeface="Cambria Math"/>
              </a:rPr>
              <a:t>x ∨ y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04593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3300" dirty="0" smtClean="0"/>
              <a:t>Принципы логической спецификации программ</a:t>
            </a: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2571"/>
            <a:ext cx="8784976" cy="5042773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Основная цель: формализация утверждений, описывающих свойства, связанные с выполнением программ, прежде всего отсутствие ошибок.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f: D → R</a:t>
            </a:r>
            <a:r>
              <a:rPr lang="ru-RU" dirty="0" smtClean="0"/>
              <a:t>,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где </a:t>
            </a:r>
            <a:r>
              <a:rPr lang="en-US" b="1" dirty="0" smtClean="0">
                <a:latin typeface="Cambria Math"/>
                <a:ea typeface="Cambria Math"/>
              </a:rPr>
              <a:t>D</a:t>
            </a:r>
            <a:r>
              <a:rPr lang="ru-RU" b="1" dirty="0" smtClean="0">
                <a:latin typeface="Cambria Math"/>
                <a:ea typeface="Cambria Math"/>
              </a:rPr>
              <a:t> </a:t>
            </a:r>
            <a:r>
              <a:rPr lang="ru-RU" dirty="0" smtClean="0"/>
              <a:t>— область определения, </a:t>
            </a:r>
            <a:r>
              <a:rPr lang="en-US" b="1" dirty="0" smtClean="0">
                <a:latin typeface="Cambria Math"/>
                <a:ea typeface="Cambria Math"/>
              </a:rPr>
              <a:t>R</a:t>
            </a:r>
            <a:r>
              <a:rPr lang="ru-RU" b="1" dirty="0" smtClean="0">
                <a:latin typeface="Cambria Math"/>
                <a:ea typeface="Cambria Math"/>
              </a:rPr>
              <a:t> </a:t>
            </a:r>
            <a:r>
              <a:rPr lang="ru-RU" dirty="0" smtClean="0"/>
              <a:t>— область значений.</a:t>
            </a:r>
          </a:p>
          <a:p>
            <a:pPr marL="514350" indent="-514350">
              <a:spcBef>
                <a:spcPts val="0"/>
              </a:spcBef>
              <a:buNone/>
            </a:pPr>
            <a:endParaRPr lang="ru-RU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Логическая спецификация </a:t>
            </a:r>
            <a:r>
              <a:rPr lang="en-US" b="1" dirty="0" smtClean="0">
                <a:latin typeface="Cambria Math"/>
                <a:ea typeface="Cambria Math"/>
              </a:rPr>
              <a:t>f</a:t>
            </a:r>
            <a:r>
              <a:rPr lang="ru-RU" dirty="0" smtClean="0"/>
              <a:t>: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US" b="1" dirty="0" smtClean="0">
                <a:latin typeface="Cambria Math"/>
                <a:ea typeface="Cambria Math"/>
              </a:rPr>
              <a:t>pre-f(d), d ∈ D</a:t>
            </a:r>
            <a:r>
              <a:rPr lang="en-US" dirty="0" smtClean="0"/>
              <a:t> </a:t>
            </a:r>
            <a:r>
              <a:rPr lang="ru-RU" dirty="0" smtClean="0"/>
              <a:t>— предусловие;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US" b="1" dirty="0" smtClean="0">
                <a:latin typeface="Cambria Math"/>
                <a:ea typeface="Cambria Math"/>
              </a:rPr>
              <a:t>post-f(d, r), d ∈ D, r ∈ R</a:t>
            </a:r>
            <a:r>
              <a:rPr lang="en-US" dirty="0" smtClean="0"/>
              <a:t> </a:t>
            </a:r>
            <a:r>
              <a:rPr lang="ru-RU" dirty="0" smtClean="0"/>
              <a:t>— постусловие.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∀d pre-f(d) ⇒ post-f(d, f(d))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06000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3300" dirty="0" smtClean="0"/>
              <a:t>Принципы логической спецификации программ</a:t>
            </a: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91449"/>
            <a:ext cx="8784976" cy="5033895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D </a:t>
            </a:r>
            <a:r>
              <a:rPr lang="ru-RU" dirty="0" smtClean="0"/>
              <a:t>и</a:t>
            </a:r>
            <a:r>
              <a:rPr lang="en-US" b="1" dirty="0" smtClean="0">
                <a:latin typeface="Cambria Math"/>
                <a:ea typeface="Cambria Math"/>
              </a:rPr>
              <a:t> R</a:t>
            </a:r>
            <a:r>
              <a:rPr lang="ru-RU" dirty="0" smtClean="0"/>
              <a:t> интерпретируются на множестве состояний памяти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State</a:t>
            </a:r>
            <a:r>
              <a:rPr lang="en-US" dirty="0" smtClean="0"/>
              <a:t>.</a:t>
            </a:r>
            <a:endParaRPr lang="ru-RU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ru-RU" dirty="0" smtClean="0"/>
              <a:t>Состояние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State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∋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st = </a:t>
            </a:r>
            <a:r>
              <a:rPr lang="en-US" b="1" dirty="0" smtClean="0">
                <a:latin typeface="Cambria Math"/>
                <a:ea typeface="Cambria Math"/>
              </a:rPr>
              <a:t>⟨st</a:t>
            </a:r>
            <a:r>
              <a:rPr lang="en-US" b="1" baseline="-25000" dirty="0" smtClean="0">
                <a:latin typeface="Cambria Math"/>
                <a:ea typeface="Cambria Math"/>
              </a:rPr>
              <a:t>1</a:t>
            </a:r>
            <a:r>
              <a:rPr lang="en-US" b="1" dirty="0" smtClean="0">
                <a:latin typeface="Cambria Math"/>
                <a:ea typeface="Cambria Math"/>
              </a:rPr>
              <a:t>, st</a:t>
            </a:r>
            <a:r>
              <a:rPr lang="en-US" b="1" baseline="-25000" dirty="0" smtClean="0">
                <a:latin typeface="Cambria Math"/>
                <a:ea typeface="Cambria Math"/>
              </a:rPr>
              <a:t>2</a:t>
            </a:r>
            <a:r>
              <a:rPr lang="en-US" b="1" dirty="0" smtClean="0">
                <a:latin typeface="Cambria Math"/>
                <a:ea typeface="Cambria Math"/>
              </a:rPr>
              <a:t>, …, st</a:t>
            </a:r>
            <a:r>
              <a:rPr lang="en-US" b="1" baseline="-25000" dirty="0" smtClean="0">
                <a:latin typeface="Cambria Math"/>
                <a:ea typeface="Cambria Math"/>
              </a:rPr>
              <a:t>m</a:t>
            </a:r>
            <a:r>
              <a:rPr lang="en-US" b="1" dirty="0" smtClean="0">
                <a:latin typeface="Cambria Math"/>
                <a:ea typeface="Cambria Math"/>
              </a:rPr>
              <a:t>⟩</a:t>
            </a:r>
            <a:r>
              <a:rPr lang="ru-RU" dirty="0" smtClean="0">
                <a:ea typeface="Cambria Math"/>
              </a:rPr>
              <a:t>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D</a:t>
            </a:r>
            <a:r>
              <a:rPr lang="ru-RU" b="1" dirty="0" smtClean="0">
                <a:latin typeface="Cambria Math"/>
                <a:ea typeface="Cambria Math"/>
              </a:rPr>
              <a:t> ⊆ </a:t>
            </a:r>
            <a:r>
              <a:rPr lang="en-US" b="1" dirty="0" smtClean="0">
                <a:latin typeface="Cambria Math"/>
                <a:ea typeface="Cambria Math"/>
              </a:rPr>
              <a:t>D</a:t>
            </a:r>
            <a:r>
              <a:rPr lang="en-US" b="1" baseline="-25000" dirty="0" smtClean="0">
                <a:latin typeface="Cambria Math"/>
                <a:ea typeface="Cambria Math"/>
              </a:rPr>
              <a:t>1 </a:t>
            </a:r>
            <a:r>
              <a:rPr lang="en-US" b="1" dirty="0" smtClean="0">
                <a:latin typeface="Cambria Math"/>
                <a:ea typeface="Cambria Math"/>
              </a:rPr>
              <a:t>⨉ D</a:t>
            </a:r>
            <a:r>
              <a:rPr lang="en-US" b="1" baseline="-25000" dirty="0" smtClean="0">
                <a:latin typeface="Cambria Math"/>
                <a:ea typeface="Cambria Math"/>
              </a:rPr>
              <a:t>2</a:t>
            </a:r>
            <a:r>
              <a:rPr lang="en-US" b="1" dirty="0" smtClean="0">
                <a:latin typeface="Cambria Math"/>
                <a:ea typeface="Cambria Math"/>
              </a:rPr>
              <a:t> ⨉ … ⨉ D</a:t>
            </a:r>
            <a:r>
              <a:rPr lang="en-US" b="1" baseline="-25000" dirty="0" smtClean="0">
                <a:latin typeface="Cambria Math"/>
                <a:ea typeface="Cambria Math"/>
              </a:rPr>
              <a:t>k</a:t>
            </a:r>
            <a:r>
              <a:rPr lang="en-US" b="1" dirty="0" smtClean="0">
                <a:latin typeface="Cambria Math"/>
                <a:ea typeface="Cambria Math"/>
              </a:rPr>
              <a:t> = State, st</a:t>
            </a:r>
            <a:r>
              <a:rPr lang="en-US" b="1" baseline="-25000" dirty="0" smtClean="0">
                <a:latin typeface="Cambria Math"/>
                <a:ea typeface="Cambria Math"/>
              </a:rPr>
              <a:t>i</a:t>
            </a:r>
            <a:r>
              <a:rPr lang="en-US" b="1" dirty="0" smtClean="0">
                <a:latin typeface="Cambria Math"/>
                <a:ea typeface="Cambria Math"/>
              </a:rPr>
              <a:t> ∈ D</a:t>
            </a:r>
            <a:r>
              <a:rPr lang="en-US" b="1" baseline="-25000" dirty="0" smtClean="0">
                <a:latin typeface="Cambria Math"/>
                <a:ea typeface="Cambria Math"/>
              </a:rPr>
              <a:t>i</a:t>
            </a:r>
            <a:r>
              <a:rPr lang="en-US" b="1" dirty="0" smtClean="0">
                <a:latin typeface="Cambria Math"/>
                <a:ea typeface="Cambria Math"/>
              </a:rPr>
              <a:t>, i = 1, 2, …, k,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f: State → State</a:t>
            </a:r>
            <a:r>
              <a:rPr lang="ru-RU" dirty="0" smtClean="0">
                <a:ea typeface="Cambria Math"/>
              </a:rPr>
              <a:t>.</a:t>
            </a:r>
            <a:endParaRPr lang="ru-RU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pre-Prgm: State → Boolean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post-Prgm: State ⨉ State → Boolean</a:t>
            </a:r>
            <a:endParaRPr lang="ru-RU" dirty="0" smtClean="0"/>
          </a:p>
          <a:p>
            <a:pPr marL="514350" indent="-514350" algn="ctr">
              <a:spcBef>
                <a:spcPts val="0"/>
              </a:spcBef>
              <a:buNone/>
            </a:pPr>
            <a:r>
              <a:rPr lang="en-US" b="1" dirty="0" smtClean="0">
                <a:latin typeface="Cambria Math"/>
                <a:ea typeface="Cambria Math"/>
              </a:rPr>
              <a:t>∀st pre-Prgm(st) ∧ fin(Prgm, st) ⇒ post-Prgm(st, f(st))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4694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Инвариант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528"/>
            <a:ext cx="8784976" cy="5184816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ea typeface="Cambria Math"/>
              </a:rPr>
              <a:t>Инвариантом</a:t>
            </a:r>
            <a:r>
              <a:rPr lang="ru-RU" dirty="0" smtClean="0">
                <a:ea typeface="Cambria Math"/>
              </a:rPr>
              <a:t> сечения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dirty="0" smtClean="0">
                <a:ea typeface="Cambria Math"/>
              </a:rPr>
              <a:t> управляющего графа программы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ru-RU" dirty="0" smtClean="0">
                <a:ea typeface="Cambria Math"/>
              </a:rPr>
              <a:t> называется формула логического языка спецификации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φ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, x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, …, x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dirty="0" smtClean="0">
                <a:ea typeface="Cambria Math" pitchFamily="18" charset="0"/>
              </a:rPr>
              <a:t>, что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φ</a:t>
            </a:r>
            <a:r>
              <a:rPr lang="en-US" b="1" baseline="-25000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dirty="0" smtClean="0">
                <a:ea typeface="Cambria Math" pitchFamily="18" charset="0"/>
              </a:rPr>
              <a:t>истинна каждый раз при достижении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dirty="0" smtClean="0">
                <a:ea typeface="Cambria Math" pitchFamily="18" charset="0"/>
              </a:rPr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41945"/>
            <a:ext cx="8784976" cy="77848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Web-</a:t>
            </a:r>
            <a:r>
              <a:rPr lang="ru-RU" dirty="0" smtClean="0"/>
              <a:t>страница спецкурса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14000"/>
            <a:ext cx="8784976" cy="603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300" b="1" dirty="0" smtClean="0"/>
              <a:t>http://programming.iis.nsk.su</a:t>
            </a:r>
            <a:endParaRPr lang="ru-RU" sz="25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  <p:pic>
        <p:nvPicPr>
          <p:cNvPr id="7" name="Рисунок 6" descr="scr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800" y="1872000"/>
            <a:ext cx="8203883" cy="4483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93202"/>
            <a:ext cx="8928992" cy="86409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Тройка Хоара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112568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{P} A {Q}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 ≡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>
                <a:latin typeface="Cambria Math"/>
                <a:ea typeface="Cambria Math"/>
              </a:rPr>
              <a:t>∀</a:t>
            </a:r>
            <a:r>
              <a:rPr lang="en-US" sz="3600" b="1" dirty="0" err="1" smtClean="0">
                <a:latin typeface="Cambria Math"/>
                <a:ea typeface="Cambria Math"/>
              </a:rPr>
              <a:t>st</a:t>
            </a:r>
            <a:r>
              <a:rPr lang="ru-RU" sz="3600" b="1" dirty="0" smtClean="0">
                <a:latin typeface="Cambria Math"/>
                <a:ea typeface="Cambria Math"/>
              </a:rPr>
              <a:t> </a:t>
            </a:r>
            <a:r>
              <a:rPr lang="en-US" sz="3600" b="1" dirty="0" smtClean="0">
                <a:latin typeface="Cambria Math"/>
                <a:ea typeface="Cambria Math"/>
              </a:rPr>
              <a:t>∈</a:t>
            </a:r>
            <a:r>
              <a:rPr lang="ru-RU" sz="3600" b="1" dirty="0" smtClean="0">
                <a:latin typeface="Cambria Math"/>
                <a:ea typeface="Cambria Math"/>
              </a:rPr>
              <a:t> </a:t>
            </a:r>
            <a:r>
              <a:rPr lang="en-US" sz="3600" b="1" dirty="0" smtClean="0">
                <a:latin typeface="Cambria Math"/>
                <a:ea typeface="Cambria Math"/>
              </a:rPr>
              <a:t>States (P(</a:t>
            </a:r>
            <a:r>
              <a:rPr lang="en-US" sz="3600" b="1" dirty="0" err="1" smtClean="0">
                <a:latin typeface="Cambria Math"/>
                <a:ea typeface="Cambria Math"/>
              </a:rPr>
              <a:t>st</a:t>
            </a:r>
            <a:r>
              <a:rPr lang="en-US" sz="3600" b="1" dirty="0" smtClean="0">
                <a:latin typeface="Cambria Math"/>
                <a:ea typeface="Cambria Math"/>
              </a:rPr>
              <a:t>) ∧ fin(A, </a:t>
            </a:r>
            <a:r>
              <a:rPr lang="en-US" sz="3600" b="1" dirty="0" err="1" smtClean="0">
                <a:latin typeface="Cambria Math"/>
                <a:ea typeface="Cambria Math"/>
              </a:rPr>
              <a:t>st</a:t>
            </a:r>
            <a:r>
              <a:rPr lang="en-US" sz="3600" b="1" dirty="0" smtClean="0">
                <a:latin typeface="Cambria Math"/>
                <a:ea typeface="Cambria Math"/>
              </a:rPr>
              <a:t>) ⇒ Q(</a:t>
            </a:r>
            <a:r>
              <a:rPr lang="en-US" sz="3600" b="1" dirty="0" err="1" smtClean="0">
                <a:latin typeface="Cambria Math"/>
                <a:ea typeface="Cambria Math"/>
              </a:rPr>
              <a:t>st</a:t>
            </a:r>
            <a:r>
              <a:rPr lang="en-US" sz="3600" b="1" dirty="0" smtClean="0">
                <a:latin typeface="Cambria Math"/>
                <a:ea typeface="Cambria Math"/>
              </a:rPr>
              <a:t>, </a:t>
            </a:r>
            <a:r>
              <a:rPr lang="en-US" sz="3600" b="1" dirty="0" err="1" smtClean="0">
                <a:latin typeface="Cambria Math"/>
                <a:ea typeface="Cambria Math"/>
              </a:rPr>
              <a:t>f</a:t>
            </a:r>
            <a:r>
              <a:rPr lang="en-US" sz="3600" b="1" baseline="-25000" dirty="0" err="1" smtClean="0">
                <a:latin typeface="Cambria Math"/>
                <a:ea typeface="Cambria Math"/>
              </a:rPr>
              <a:t>A</a:t>
            </a:r>
            <a:r>
              <a:rPr lang="en-US" sz="3600" b="1" dirty="0" smtClean="0">
                <a:latin typeface="Cambria Math"/>
                <a:ea typeface="Cambria Math"/>
              </a:rPr>
              <a:t>(</a:t>
            </a:r>
            <a:r>
              <a:rPr lang="en-US" sz="3600" b="1" dirty="0" err="1" smtClean="0">
                <a:latin typeface="Cambria Math"/>
                <a:ea typeface="Cambria Math"/>
              </a:rPr>
              <a:t>st</a:t>
            </a:r>
            <a:r>
              <a:rPr lang="en-US" sz="3600" b="1" dirty="0" smtClean="0">
                <a:latin typeface="Cambria Math"/>
                <a:ea typeface="Cambria Math"/>
              </a:rPr>
              <a:t>)))</a:t>
            </a:r>
            <a:endParaRPr lang="en-US" sz="36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600" dirty="0" smtClean="0">
                <a:ea typeface="Cambria Math"/>
              </a:rPr>
              <a:t>Зацикливание: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{P} A {false}</a:t>
            </a:r>
            <a:endParaRPr lang="ru-RU" sz="36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600" dirty="0" smtClean="0">
              <a:ea typeface="Cambria Math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600" i="1" dirty="0" smtClean="0">
                <a:ea typeface="Cambria Math"/>
              </a:rPr>
              <a:t>Примеры:</a:t>
            </a:r>
            <a:endParaRPr lang="en-US" sz="3600" i="1" dirty="0" smtClean="0">
              <a:ea typeface="Cambria Math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{x &gt; 0} x </a:t>
            </a:r>
            <a:r>
              <a:rPr lang="en-US" sz="36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 x + 1 {x &gt; 1}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{x &gt; 0} </a:t>
            </a:r>
            <a:r>
              <a:rPr lang="en-US" sz="36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while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x &gt;0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do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 x </a:t>
            </a:r>
            <a:r>
              <a:rPr lang="en-US" sz="36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</a:rPr>
              <a:t> x – 1 {x = 0}</a:t>
            </a:r>
            <a:endParaRPr lang="ru-RU" sz="3600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8064"/>
            <a:ext cx="8928992" cy="85270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Законы </a:t>
            </a:r>
            <a:r>
              <a:rPr lang="ru-RU" dirty="0" err="1" smtClean="0"/>
              <a:t>консеквенции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184576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{P} A {Q}</a:t>
            </a:r>
            <a:r>
              <a:rPr lang="ru-RU" sz="5000" b="1" dirty="0" smtClean="0">
                <a:latin typeface="Cambria Math" pitchFamily="18" charset="0"/>
                <a:ea typeface="Cambria Math" pitchFamily="18" charset="0"/>
              </a:rPr>
              <a:t> ∧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(Q ⇒ V) ⇒ {P} A {V}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{P} A {Q}</a:t>
            </a:r>
            <a:r>
              <a:rPr lang="ru-RU" sz="5000" b="1" dirty="0" smtClean="0">
                <a:latin typeface="Cambria Math" pitchFamily="18" charset="0"/>
                <a:ea typeface="Cambria Math" pitchFamily="18" charset="0"/>
              </a:rPr>
              <a:t> ∧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(W ⇒ P) ⇒ {W} A {Q}</a:t>
            </a:r>
            <a:endParaRPr lang="ru-RU" sz="50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5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{P} A {true}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{false} A {Q}</a:t>
            </a:r>
            <a:endParaRPr lang="ru-RU" sz="5000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184576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5000" dirty="0" smtClean="0">
                <a:ea typeface="Cambria Math" pitchFamily="18" charset="0"/>
              </a:rPr>
              <a:t>Сильнейшее постусловие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5000" b="1" baseline="300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ru-RU" sz="5000" dirty="0" smtClean="0">
                <a:ea typeface="Cambria Math" pitchFamily="18" charset="0"/>
              </a:rPr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∀Q {P} A {Q}</a:t>
            </a:r>
            <a:r>
              <a:rPr lang="ru-RU" sz="50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⇒ (Q</a:t>
            </a:r>
            <a:r>
              <a:rPr lang="en-US" sz="5000" b="1" baseline="300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 ⇒ Q)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000" dirty="0" smtClean="0">
                <a:ea typeface="Cambria Math" pitchFamily="18" charset="0"/>
              </a:rPr>
              <a:t>Слабейшее предусловие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5000" b="1" baseline="300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ru-RU" sz="5000" dirty="0" smtClean="0">
                <a:ea typeface="Cambria Math" pitchFamily="18" charset="0"/>
              </a:rPr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∀P {P} A {Q}</a:t>
            </a:r>
            <a:r>
              <a:rPr lang="ru-RU" sz="50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⇒ (P ⇒ P</a:t>
            </a:r>
            <a:r>
              <a:rPr lang="en-US" sz="5000" b="1" baseline="300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5000" b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ru-RU" sz="50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500" b="1" dirty="0" smtClean="0">
              <a:latin typeface="Cambria Math" pitchFamily="18" charset="0"/>
              <a:ea typeface="Cambria Math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700" i="1" dirty="0" smtClean="0">
                <a:ea typeface="Cambria Math" pitchFamily="18" charset="0"/>
              </a:rPr>
              <a:t>Пример: </a:t>
            </a:r>
            <a:r>
              <a:rPr lang="en-US" sz="4700" b="1" dirty="0" smtClean="0">
                <a:latin typeface="Cambria Math" pitchFamily="18" charset="0"/>
                <a:ea typeface="Cambria Math" pitchFamily="18" charset="0"/>
              </a:rPr>
              <a:t>{x &gt; 0} x </a:t>
            </a:r>
            <a:r>
              <a:rPr lang="en-US" sz="47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4700" b="1" dirty="0" smtClean="0">
                <a:latin typeface="Cambria Math" pitchFamily="18" charset="0"/>
                <a:ea typeface="Cambria Math" pitchFamily="18" charset="0"/>
              </a:rPr>
              <a:t> x + 1 {x &gt; 0}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700" b="1" dirty="0" smtClean="0">
                <a:latin typeface="Cambria Math" pitchFamily="18" charset="0"/>
                <a:ea typeface="Cambria Math" pitchFamily="18" charset="0"/>
              </a:rPr>
              <a:t>		    </a:t>
            </a:r>
            <a:r>
              <a:rPr lang="en-US" sz="4700" b="1" dirty="0" smtClean="0">
                <a:latin typeface="Cambria Math" pitchFamily="18" charset="0"/>
                <a:ea typeface="Cambria Math" pitchFamily="18" charset="0"/>
              </a:rPr>
              <a:t>{x &gt; 0} x </a:t>
            </a:r>
            <a:r>
              <a:rPr lang="en-US" sz="47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4700" b="1" dirty="0" smtClean="0">
                <a:latin typeface="Cambria Math" pitchFamily="18" charset="0"/>
                <a:ea typeface="Cambria Math" pitchFamily="18" charset="0"/>
              </a:rPr>
              <a:t> x + 1 {x &gt; 1}</a:t>
            </a:r>
            <a:endParaRPr lang="ru-RU" sz="4700" b="1" i="1" dirty="0" smtClean="0"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197768"/>
            <a:ext cx="8928992" cy="1143000"/>
          </a:xfrm>
        </p:spPr>
        <p:txBody>
          <a:bodyPr/>
          <a:lstStyle/>
          <a:p>
            <a:pPr algn="ctr"/>
            <a:r>
              <a:rPr lang="ru-RU" dirty="0" smtClean="0"/>
              <a:t>Законы </a:t>
            </a:r>
            <a:r>
              <a:rPr lang="ru-RU" dirty="0" err="1" smtClean="0"/>
              <a:t>консеквенции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7768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Инвариант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184576"/>
          </a:xfrm>
        </p:spPr>
        <p:txBody>
          <a:bodyPr anchor="ctr">
            <a:no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2900" b="1" dirty="0" smtClean="0">
                <a:ea typeface="Cambria Math"/>
              </a:rPr>
              <a:t>Инвариантом</a:t>
            </a:r>
            <a:r>
              <a:rPr lang="ru-RU" sz="2900" dirty="0" smtClean="0">
                <a:ea typeface="Cambria Math"/>
              </a:rPr>
              <a:t> сечения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sz="2900" dirty="0" smtClean="0">
                <a:ea typeface="Cambria Math"/>
              </a:rPr>
              <a:t> управляющего графа программы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ru-RU" sz="2900" dirty="0" smtClean="0">
                <a:ea typeface="Cambria Math"/>
              </a:rPr>
              <a:t> называется формула логического языка спецификации </a:t>
            </a:r>
            <a:r>
              <a:rPr lang="el-GR" sz="2900" b="1" dirty="0" smtClean="0">
                <a:latin typeface="Cambria Math" pitchFamily="18" charset="0"/>
                <a:ea typeface="Cambria Math" pitchFamily="18" charset="0"/>
              </a:rPr>
              <a:t>φ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sz="29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sz="2900" dirty="0" smtClean="0">
                <a:ea typeface="Cambria Math" pitchFamily="18" charset="0"/>
              </a:rPr>
              <a:t>, что </a:t>
            </a:r>
            <a:r>
              <a:rPr lang="el-GR" sz="2900" b="1" dirty="0" smtClean="0">
                <a:latin typeface="Cambria Math" pitchFamily="18" charset="0"/>
                <a:ea typeface="Cambria Math" pitchFamily="18" charset="0"/>
              </a:rPr>
              <a:t>φ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ru-RU" sz="29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900" dirty="0" smtClean="0">
                <a:ea typeface="Cambria Math" pitchFamily="18" charset="0"/>
              </a:rPr>
              <a:t>истинна каждый раз при достижении</a:t>
            </a:r>
            <a:r>
              <a:rPr lang="ru-RU" sz="29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2900" dirty="0" smtClean="0">
                <a:ea typeface="Cambria Math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900" b="1" dirty="0" smtClean="0">
                <a:ea typeface="Cambria Math" pitchFamily="18" charset="0"/>
              </a:rPr>
              <a:t>Индуктивное утверждение</a:t>
            </a:r>
            <a:r>
              <a:rPr lang="ru-RU" sz="2900" dirty="0" smtClean="0">
                <a:ea typeface="Cambria Math" pitchFamily="18" charset="0"/>
              </a:rPr>
              <a:t> — свойство, которое должно выполняться в некоторой точке программы.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900" b="1" dirty="0" smtClean="0">
                <a:ea typeface="Cambria Math" pitchFamily="18" charset="0"/>
              </a:rPr>
              <a:t>Спецификация программы</a:t>
            </a:r>
            <a:r>
              <a:rPr lang="ru-RU" sz="2900" dirty="0" smtClean="0">
                <a:ea typeface="Cambria Math" pitchFamily="18" charset="0"/>
              </a:rPr>
              <a:t> — множество индуктивных утверждений.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900" dirty="0" smtClean="0">
                <a:ea typeface="Cambria Math" pitchFamily="18" charset="0"/>
              </a:rPr>
              <a:t>Аннотированная программа =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900" dirty="0" smtClean="0">
                <a:ea typeface="Cambria Math" pitchFamily="18" charset="0"/>
              </a:rPr>
              <a:t>	спецификация + текст программы.</a:t>
            </a:r>
            <a:endParaRPr lang="en-US" sz="2900" dirty="0" smtClean="0"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1440160"/>
          </a:xfrm>
        </p:spPr>
        <p:txBody>
          <a:bodyPr>
            <a:noAutofit/>
          </a:bodyPr>
          <a:lstStyle/>
          <a:p>
            <a:pPr algn="ctr">
              <a:lnSpc>
                <a:spcPts val="4500"/>
              </a:lnSpc>
            </a:pPr>
            <a:r>
              <a:rPr lang="ru-RU" dirty="0" smtClean="0"/>
              <a:t>Основные задачи анализа</a:t>
            </a:r>
            <a:br>
              <a:rPr lang="ru-RU" dirty="0" smtClean="0"/>
            </a:br>
            <a:r>
              <a:rPr lang="ru-RU" dirty="0" smtClean="0"/>
              <a:t>корректности программ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916832"/>
            <a:ext cx="8928992" cy="4608512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b="1" dirty="0" smtClean="0"/>
              <a:t>Корректность программы</a:t>
            </a:r>
            <a:r>
              <a:rPr lang="ru-RU" sz="3200" dirty="0" smtClean="0"/>
              <a:t> — её свойство, характеризующее отсутствие в ней ошибок по отношению к целям разработки.</a:t>
            </a:r>
            <a:endParaRPr lang="en-US" sz="3200" dirty="0" smtClean="0"/>
          </a:p>
          <a:p>
            <a:pPr>
              <a:spcBef>
                <a:spcPts val="0"/>
              </a:spcBef>
              <a:buNone/>
            </a:pPr>
            <a:r>
              <a:rPr lang="ru-RU" sz="3200" b="1" dirty="0" smtClean="0"/>
              <a:t>Верификация</a:t>
            </a:r>
            <a:r>
              <a:rPr lang="ru-RU" sz="3200" dirty="0" smtClean="0"/>
              <a:t> — установление соответствия между программой и её спецификацией, описывающей цель разработки.</a:t>
            </a:r>
          </a:p>
          <a:p>
            <a:pPr>
              <a:spcBef>
                <a:spcPts val="0"/>
              </a:spcBef>
              <a:buNone/>
            </a:pPr>
            <a:r>
              <a:rPr lang="ru-RU" sz="3200" dirty="0" smtClean="0"/>
              <a:t>Корректность программы: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3200" dirty="0" smtClean="0"/>
              <a:t>Частичная корректность.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3200" dirty="0" smtClean="0"/>
              <a:t>Завершение.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916832"/>
            <a:ext cx="8928992" cy="4608512"/>
          </a:xfrm>
        </p:spPr>
        <p:txBody>
          <a:bodyPr anchor="ctr">
            <a:noAutofit/>
          </a:bodyPr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smtClean="0"/>
              <a:t>Частичная корректность.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smtClean="0"/>
              <a:t>Завершение.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err="1" smtClean="0"/>
              <a:t>Незавершение</a:t>
            </a:r>
            <a:r>
              <a:rPr lang="ru-RU" sz="4500" dirty="0" smtClean="0"/>
              <a:t>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smtClean="0"/>
              <a:t>Тотальная корректность.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smtClean="0"/>
              <a:t>Частичная некорректность.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4500" dirty="0" smtClean="0"/>
              <a:t>Некорректность.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1440160"/>
          </a:xfrm>
        </p:spPr>
        <p:txBody>
          <a:bodyPr>
            <a:noAutofit/>
          </a:bodyPr>
          <a:lstStyle/>
          <a:p>
            <a:pPr algn="ctr">
              <a:lnSpc>
                <a:spcPts val="4500"/>
              </a:lnSpc>
            </a:pPr>
            <a:r>
              <a:rPr lang="ru-RU" dirty="0" smtClean="0"/>
              <a:t>Основные задачи анализа</a:t>
            </a:r>
            <a:br>
              <a:rPr lang="ru-RU" dirty="0" smtClean="0"/>
            </a:br>
            <a:r>
              <a:rPr lang="ru-RU" dirty="0" smtClean="0"/>
              <a:t>корректности программ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07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Частичная корректность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040560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3200" b="1" dirty="0" err="1" smtClean="0">
                <a:latin typeface="Cambria Math"/>
                <a:ea typeface="Cambria Math"/>
              </a:rPr>
              <a:t>PCOR</a:t>
            </a:r>
            <a:r>
              <a:rPr lang="en-US" sz="3200" b="1" dirty="0" smtClean="0">
                <a:latin typeface="Cambria Math"/>
                <a:ea typeface="Cambria Math"/>
              </a:rPr>
              <a:t>(</a:t>
            </a:r>
            <a:r>
              <a:rPr lang="en-US" sz="3200" b="1" dirty="0" err="1" smtClean="0">
                <a:latin typeface="Cambria Math"/>
                <a:ea typeface="Cambria Math"/>
              </a:rPr>
              <a:t>Prgm</a:t>
            </a:r>
            <a:r>
              <a:rPr lang="en-US" sz="3200" b="1" dirty="0" smtClean="0">
                <a:latin typeface="Cambria Math"/>
                <a:ea typeface="Cambria Math"/>
              </a:rPr>
              <a:t>, P, Q) ≡ ∀x (P(x) ∧ fin(x) ⇒ Q(x, f(x)))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07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Частичная корректность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040560"/>
          </a:xfrm>
        </p:spPr>
        <p:txBody>
          <a:bodyPr anchor="ctr">
            <a:normAutofit/>
          </a:bodyPr>
          <a:lstStyle/>
          <a:p>
            <a:pPr lvl="0" algn="ctr">
              <a:buNone/>
            </a:pPr>
            <a:r>
              <a:rPr lang="en-US" sz="4800" b="1" dirty="0" err="1" smtClean="0">
                <a:latin typeface="Cambria Math"/>
                <a:ea typeface="Cambria Math"/>
              </a:rPr>
              <a:t>PCOR</a:t>
            </a:r>
            <a:r>
              <a:rPr lang="en-US" sz="4800" b="1" dirty="0" smtClean="0">
                <a:latin typeface="Cambria Math"/>
                <a:ea typeface="Cambria Math"/>
              </a:rPr>
              <a:t>(</a:t>
            </a:r>
            <a:r>
              <a:rPr lang="en-US" sz="4800" b="1" dirty="0" err="1" smtClean="0">
                <a:latin typeface="Cambria Math"/>
                <a:ea typeface="Cambria Math"/>
              </a:rPr>
              <a:t>Prgm</a:t>
            </a:r>
            <a:r>
              <a:rPr lang="en-US" sz="4800" b="1" dirty="0" smtClean="0">
                <a:latin typeface="Cambria Math"/>
                <a:ea typeface="Cambria Math"/>
              </a:rPr>
              <a:t>, P, Q) ⇔ {P} </a:t>
            </a:r>
            <a:r>
              <a:rPr lang="en-US" sz="4800" b="1" dirty="0" err="1" smtClean="0">
                <a:latin typeface="Cambria Math"/>
                <a:ea typeface="Cambria Math"/>
              </a:rPr>
              <a:t>Prgm</a:t>
            </a:r>
            <a:r>
              <a:rPr lang="en-US" sz="4800" b="1" dirty="0" smtClean="0">
                <a:latin typeface="Cambria Math"/>
                <a:ea typeface="Cambria Math"/>
              </a:rPr>
              <a:t> {Q}</a:t>
            </a:r>
            <a:endParaRPr lang="en-US" sz="4800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/>
              <a:t>Завершение и тотальная корректность</a:t>
            </a:r>
            <a:endParaRPr lang="ru-RU" sz="4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040560"/>
          </a:xfrm>
        </p:spPr>
        <p:txBody>
          <a:bodyPr anchor="ctr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3200" b="1" dirty="0" smtClean="0">
                <a:latin typeface="Cambria Math"/>
                <a:ea typeface="Cambria Math"/>
              </a:rPr>
              <a:t>FIN(</a:t>
            </a:r>
            <a:r>
              <a:rPr lang="en-US" sz="3200" b="1" dirty="0" err="1" smtClean="0">
                <a:latin typeface="Cambria Math"/>
                <a:ea typeface="Cambria Math"/>
              </a:rPr>
              <a:t>Prgm</a:t>
            </a:r>
            <a:r>
              <a:rPr lang="en-US" sz="3200" b="1" dirty="0" smtClean="0">
                <a:latin typeface="Cambria Math"/>
                <a:ea typeface="Cambria Math"/>
              </a:rPr>
              <a:t>, P) ≡ ∀x (P(x) ⇒ fin(x))</a:t>
            </a:r>
          </a:p>
          <a:p>
            <a:pPr algn="ctr">
              <a:spcBef>
                <a:spcPts val="0"/>
              </a:spcBef>
              <a:buNone/>
            </a:pPr>
            <a:endParaRPr lang="en-US" sz="3200" b="1" dirty="0" smtClean="0">
              <a:latin typeface="Cambria Math"/>
              <a:ea typeface="Cambria Math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-US" sz="3200" b="1" dirty="0" err="1" smtClean="0">
                <a:latin typeface="Cambria Math"/>
                <a:ea typeface="Cambria Math"/>
              </a:rPr>
              <a:t>TCOR</a:t>
            </a:r>
            <a:r>
              <a:rPr lang="en-US" sz="3200" b="1" dirty="0" smtClean="0">
                <a:latin typeface="Cambria Math"/>
                <a:ea typeface="Cambria Math"/>
              </a:rPr>
              <a:t>(</a:t>
            </a:r>
            <a:r>
              <a:rPr lang="en-US" sz="3200" b="1" dirty="0" err="1" smtClean="0">
                <a:latin typeface="Cambria Math"/>
                <a:ea typeface="Cambria Math"/>
              </a:rPr>
              <a:t>Prgm</a:t>
            </a:r>
            <a:r>
              <a:rPr lang="en-US" sz="3200" b="1" dirty="0" smtClean="0">
                <a:latin typeface="Cambria Math"/>
                <a:ea typeface="Cambria Math"/>
              </a:rPr>
              <a:t>, P, Q) ≡ ∀x </a:t>
            </a:r>
            <a:r>
              <a:rPr lang="ru-RU" sz="3200" b="1" dirty="0" smtClean="0">
                <a:latin typeface="Cambria Math"/>
                <a:ea typeface="Cambria Math"/>
              </a:rPr>
              <a:t>(</a:t>
            </a:r>
            <a:r>
              <a:rPr lang="en-US" sz="3200" b="1" dirty="0" smtClean="0">
                <a:latin typeface="Cambria Math"/>
                <a:ea typeface="Cambria Math"/>
              </a:rPr>
              <a:t>P(x) ⇒ Q(x, f(x)) ∧ fin(x)</a:t>
            </a:r>
            <a:r>
              <a:rPr lang="ru-RU" sz="3200" b="1" dirty="0" smtClean="0">
                <a:latin typeface="Cambria Math"/>
                <a:ea typeface="Cambria Math"/>
              </a:rPr>
              <a:t>)</a:t>
            </a:r>
            <a:endParaRPr lang="en-US" sz="3200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13792"/>
            <a:ext cx="8928992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Анализ корректности программ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628800"/>
            <a:ext cx="5976664" cy="4896544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3200" b="1" dirty="0" err="1" smtClean="0"/>
              <a:t>Курт</a:t>
            </a:r>
            <a:r>
              <a:rPr lang="ru-RU" sz="3200" b="1" dirty="0" smtClean="0"/>
              <a:t> Гёдель (1906 — 1978)</a:t>
            </a:r>
            <a:endParaRPr lang="ru-RU" sz="3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3200" b="1" dirty="0" smtClean="0"/>
              <a:t>Kurt Gödel</a:t>
            </a:r>
            <a:r>
              <a:rPr lang="en-US" sz="3200" dirty="0" smtClean="0"/>
              <a:t> </a:t>
            </a:r>
            <a:r>
              <a:rPr lang="ru-RU" sz="3200" dirty="0" smtClean="0"/>
              <a:t>—</a:t>
            </a:r>
            <a:endParaRPr lang="en-US" sz="3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3200" dirty="0" smtClean="0"/>
              <a:t>	</a:t>
            </a:r>
            <a:r>
              <a:rPr lang="ru-RU" sz="3200" dirty="0" smtClean="0"/>
              <a:t>теоремы о неполноте (1930).</a:t>
            </a:r>
          </a:p>
          <a:p>
            <a:pPr marL="514350" indent="-514350">
              <a:spcBef>
                <a:spcPts val="0"/>
              </a:spcBef>
              <a:buNone/>
            </a:pPr>
            <a:endParaRPr lang="ru-RU" sz="3200" dirty="0" smtClean="0"/>
          </a:p>
          <a:p>
            <a:pPr marL="514350" indent="-514350">
              <a:spcBef>
                <a:spcPts val="0"/>
              </a:spcBef>
              <a:buNone/>
            </a:pPr>
            <a:endParaRPr lang="en-US" sz="1600" b="1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ru-RU" sz="3200" b="1" dirty="0" smtClean="0"/>
              <a:t>Алан Тьюринг (1912 — 1954)</a:t>
            </a:r>
            <a:endParaRPr lang="en-US" sz="3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3200" b="1" dirty="0" smtClean="0"/>
              <a:t>Alan Turing</a:t>
            </a:r>
            <a:r>
              <a:rPr lang="en-US" sz="3200" dirty="0" smtClean="0"/>
              <a:t> </a:t>
            </a:r>
            <a:r>
              <a:rPr lang="ru-RU" sz="3200" dirty="0" smtClean="0"/>
              <a:t>—</a:t>
            </a:r>
            <a:endParaRPr lang="en-US" sz="32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3200" dirty="0" smtClean="0"/>
              <a:t>	</a:t>
            </a:r>
            <a:r>
              <a:rPr lang="ru-RU" sz="3200" dirty="0" smtClean="0"/>
              <a:t>проблема останова (1936).</a:t>
            </a:r>
            <a:endParaRPr lang="ru-RU" sz="32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  <p:pic>
        <p:nvPicPr>
          <p:cNvPr id="6" name="Рисунок 5" descr="Godel.jpg"/>
          <p:cNvPicPr>
            <a:picLocks noChangeAspect="1"/>
          </p:cNvPicPr>
          <p:nvPr/>
        </p:nvPicPr>
        <p:blipFill>
          <a:blip r:embed="rId3" cstate="print"/>
          <a:srcRect r="31412"/>
          <a:stretch>
            <a:fillRect/>
          </a:stretch>
        </p:blipFill>
        <p:spPr>
          <a:xfrm>
            <a:off x="251520" y="1628800"/>
            <a:ext cx="2666777" cy="2187243"/>
          </a:xfrm>
          <a:prstGeom prst="rect">
            <a:avLst/>
          </a:prstGeom>
        </p:spPr>
      </p:pic>
      <p:pic>
        <p:nvPicPr>
          <p:cNvPr id="7" name="Рисунок 6" descr="Tur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933056"/>
            <a:ext cx="1893754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41944"/>
            <a:ext cx="8784976" cy="1515329"/>
          </a:xfrm>
        </p:spPr>
        <p:txBody>
          <a:bodyPr>
            <a:noAutofit/>
          </a:bodyPr>
          <a:lstStyle/>
          <a:p>
            <a:pPr algn="ctr"/>
            <a:r>
              <a:rPr lang="ru-RU" sz="4300" dirty="0" smtClean="0"/>
              <a:t>Теоретическое и экспериментальное программирование</a:t>
            </a:r>
            <a:endParaRPr lang="ru-RU" sz="4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30641"/>
            <a:ext cx="8784976" cy="4394703"/>
          </a:xfrm>
        </p:spPr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100" b="1" dirty="0" smtClean="0"/>
              <a:t>Вторник, 10:50, каб. 254 ИСИ СО РАН</a:t>
            </a:r>
            <a:endParaRPr lang="en-US" sz="3100" b="1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/>
              <a:t>Руководитель: зав. лаб. к. ф.-м. н. Непомнящий Валерий Александрович</a:t>
            </a:r>
          </a:p>
          <a:p>
            <a:pPr>
              <a:spcBef>
                <a:spcPts val="0"/>
              </a:spcBef>
              <a:buNone/>
            </a:pPr>
            <a:endParaRPr lang="ru-RU" sz="1100" dirty="0" smtClean="0"/>
          </a:p>
          <a:p>
            <a:pPr>
              <a:spcBef>
                <a:spcPts val="0"/>
              </a:spcBef>
              <a:buNone/>
            </a:pPr>
            <a:r>
              <a:rPr lang="ru-RU" sz="2300" dirty="0" smtClean="0"/>
              <a:t>Формальные модели и современные методы для описания семантики, спецификации и верификации программ, систем и процессов: автоматные и логические модели, сети Петри, программные модели распределённых систем.</a:t>
            </a:r>
          </a:p>
          <a:p>
            <a:pPr>
              <a:spcBef>
                <a:spcPts val="0"/>
              </a:spcBef>
              <a:buNone/>
            </a:pPr>
            <a:r>
              <a:rPr lang="ru-RU" sz="2300" dirty="0" smtClean="0"/>
              <a:t>Экспериментальные программные средства для моделирования, анализа и верификации систем на языках С, C#, SDL и др.</a:t>
            </a:r>
            <a:endParaRPr lang="ru-RU" sz="23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5800"/>
            <a:ext cx="8928992" cy="926976"/>
          </a:xfrm>
        </p:spPr>
        <p:txBody>
          <a:bodyPr>
            <a:noAutofit/>
          </a:bodyPr>
          <a:lstStyle/>
          <a:p>
            <a:pPr algn="ctr"/>
            <a:r>
              <a:rPr lang="ru-RU" sz="3700" dirty="0" smtClean="0"/>
              <a:t>Метод индуктивных утверждений (Флойда)</a:t>
            </a:r>
            <a:endParaRPr lang="ru-RU" sz="3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556791"/>
            <a:ext cx="5976664" cy="495510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 smtClean="0">
                <a:ea typeface="Cambria Math"/>
              </a:rPr>
              <a:t>Роберт (Боб) В </a:t>
            </a:r>
            <a:r>
              <a:rPr lang="ru-RU" b="1" dirty="0" err="1" smtClean="0">
                <a:ea typeface="Cambria Math"/>
              </a:rPr>
              <a:t>Флойд</a:t>
            </a:r>
            <a:r>
              <a:rPr lang="ru-RU" b="1" dirty="0" smtClean="0">
                <a:ea typeface="Cambria Math"/>
              </a:rPr>
              <a:t> (1936 — 2001)</a:t>
            </a:r>
            <a:endParaRPr lang="en-US" b="1" dirty="0" smtClean="0"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en-US" b="1" dirty="0" smtClean="0">
                <a:ea typeface="Cambria Math"/>
              </a:rPr>
              <a:t>Robert (Bob) W Floyd</a:t>
            </a:r>
          </a:p>
          <a:p>
            <a:pPr>
              <a:spcBef>
                <a:spcPts val="0"/>
              </a:spcBef>
              <a:buNone/>
            </a:pPr>
            <a:endParaRPr lang="en-US" dirty="0" smtClean="0"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chemeClr val="accent1"/>
                </a:solidFill>
                <a:ea typeface="Cambria Math"/>
              </a:rPr>
              <a:t>Assigning Meanings to Programs</a:t>
            </a:r>
            <a:r>
              <a:rPr lang="en-US" dirty="0" smtClean="0">
                <a:ea typeface="Cambria Math"/>
              </a:rPr>
              <a:t> // Proc. of </a:t>
            </a:r>
            <a:r>
              <a:rPr lang="en-US" dirty="0" err="1" smtClean="0">
                <a:ea typeface="Cambria Math"/>
              </a:rPr>
              <a:t>Symp</a:t>
            </a:r>
            <a:r>
              <a:rPr lang="en-US" dirty="0" smtClean="0">
                <a:ea typeface="Cambria Math"/>
              </a:rPr>
              <a:t>. in Applied Math. — Mathematical Aspects of Computer Science. — 1967. — Vol. 19. —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ea typeface="Cambria Math"/>
              </a:rPr>
              <a:t>	P. 19 — 32.</a:t>
            </a:r>
          </a:p>
          <a:p>
            <a:pPr>
              <a:spcBef>
                <a:spcPts val="0"/>
              </a:spcBef>
              <a:buNone/>
            </a:pPr>
            <a:endParaRPr lang="en-US" dirty="0" smtClean="0"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ea typeface="Cambria Math"/>
              </a:rPr>
              <a:t>Премия Тьюринга (1978).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ea typeface="Cambria Math"/>
              </a:rPr>
              <a:t>Алгоритм поиска кратчайшего пути в орграфах.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ea typeface="Cambria Math"/>
              </a:rPr>
              <a:t>Алгоритм поиска циклов в последовательностях.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  <p:pic>
        <p:nvPicPr>
          <p:cNvPr id="7" name="Рисунок 6" descr="Floy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27813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5800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Метод индуктивных утверждений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1"/>
            <a:ext cx="8928992" cy="4883094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900" dirty="0" smtClean="0">
                <a:ea typeface="Cambria Math"/>
              </a:rPr>
              <a:t>Множество простых переменных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{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}</a:t>
            </a:r>
            <a:r>
              <a:rPr lang="en-US" sz="2900" dirty="0" smtClean="0">
                <a:ea typeface="Cambria Math"/>
              </a:rPr>
              <a:t>,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n ⩾ 1</a:t>
            </a:r>
            <a:r>
              <a:rPr lang="en-US" sz="2900" dirty="0" smtClean="0">
                <a:ea typeface="Cambria Math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2900" dirty="0" smtClean="0">
                <a:ea typeface="Cambria Math" pitchFamily="18" charset="0"/>
              </a:rPr>
              <a:t>Операторы:</a:t>
            </a: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2900" dirty="0" smtClean="0">
                <a:ea typeface="Cambria Math" pitchFamily="18" charset="0"/>
              </a:rPr>
              <a:t>Присваивание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j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);</a:t>
            </a:r>
            <a:endParaRPr lang="ru-RU" sz="2900" b="1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2900" dirty="0" smtClean="0">
                <a:ea typeface="Cambria Math" pitchFamily="18" charset="0"/>
              </a:rPr>
              <a:t>Условный переход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if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900" b="1" dirty="0" smtClean="0">
                <a:latin typeface="Cambria Math" pitchFamily="18" charset="0"/>
                <a:ea typeface="Cambria Math" pitchFamily="18" charset="0"/>
              </a:rPr>
              <a:t>α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then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L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else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L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;</a:t>
            </a: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2900" dirty="0" smtClean="0">
                <a:ea typeface="Cambria Math" pitchFamily="18" charset="0"/>
              </a:rPr>
              <a:t>Составной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A; B;</a:t>
            </a: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2900" dirty="0" smtClean="0">
                <a:ea typeface="Cambria Math" pitchFamily="18" charset="0"/>
              </a:rPr>
              <a:t>Начальный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START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;</a:t>
            </a: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2900" dirty="0" smtClean="0">
                <a:ea typeface="Cambria Math" pitchFamily="18" charset="0"/>
              </a:rPr>
              <a:t>Конечный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STOP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2900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5800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Метод индуктивных утверждений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1"/>
            <a:ext cx="8928992" cy="4883094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900" dirty="0" smtClean="0">
                <a:ea typeface="Cambria Math"/>
              </a:rPr>
              <a:t>Программа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ru-RU" sz="2900" dirty="0" smtClean="0">
                <a:ea typeface="Cambria Math"/>
              </a:rPr>
              <a:t>, предусловие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P(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sz="2900" dirty="0" smtClean="0">
                <a:ea typeface="Cambria Math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ru-RU" sz="2900" dirty="0" smtClean="0">
                <a:ea typeface="Cambria Math"/>
              </a:rPr>
              <a:t>	постусловие 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Q(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sz="2900" dirty="0" smtClean="0">
                <a:ea typeface="Cambria Math"/>
              </a:rPr>
              <a:t>.</a:t>
            </a:r>
            <a:endParaRPr lang="en-US" sz="2900" dirty="0" smtClean="0">
              <a:ea typeface="Cambria Math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900" b="1" dirty="0" smtClean="0">
                <a:ea typeface="Cambria Math" pitchFamily="18" charset="0"/>
              </a:rPr>
              <a:t>Трасса вычислений</a:t>
            </a:r>
            <a:r>
              <a:rPr lang="ru-RU" sz="2900" dirty="0" smtClean="0">
                <a:ea typeface="Cambria Math" pitchFamily="18" charset="0"/>
              </a:rPr>
              <a:t> —</a:t>
            </a:r>
            <a:r>
              <a:rPr lang="en-US" sz="2900" dirty="0" smtClean="0">
                <a:ea typeface="Cambria Math" pitchFamily="18" charset="0"/>
              </a:rPr>
              <a:t> </a:t>
            </a:r>
            <a:r>
              <a:rPr lang="ru-RU" sz="2900" dirty="0" smtClean="0">
                <a:ea typeface="Cambria Math" pitchFamily="18" charset="0"/>
              </a:rPr>
              <a:t>последовательность операторов программы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ru-RU" sz="2900" dirty="0" smtClean="0">
                <a:ea typeface="Cambria Math" pitchFamily="18" charset="0"/>
              </a:rPr>
              <a:t>, начинающаяся со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START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;</a:t>
            </a:r>
            <a:r>
              <a:rPr lang="ru-RU" sz="29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900" dirty="0" smtClean="0">
                <a:ea typeface="Cambria Math" pitchFamily="18" charset="0"/>
              </a:rPr>
              <a:t>и оканчивающаяся </a:t>
            </a:r>
            <a:r>
              <a:rPr lang="en-US" sz="29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STOP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n-US" sz="2900" dirty="0" smtClean="0">
              <a:ea typeface="Cambria Math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{P}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 {Q} ⇔ </a:t>
            </a:r>
            <a:r>
              <a:rPr lang="en-US" sz="2900" b="1" dirty="0" smtClean="0">
                <a:latin typeface="Cambria Math"/>
                <a:ea typeface="Cambria Math"/>
              </a:rPr>
              <a:t>∀j ({</a:t>
            </a:r>
            <a:r>
              <a:rPr lang="en-US" sz="2900" b="1" dirty="0" err="1" smtClean="0">
                <a:latin typeface="Cambria Math"/>
                <a:ea typeface="Cambria Math"/>
              </a:rPr>
              <a:t>P</a:t>
            </a:r>
            <a:r>
              <a:rPr lang="en-US" sz="2900" b="1" baseline="-25000" dirty="0" err="1" smtClean="0">
                <a:latin typeface="Cambria Math"/>
                <a:ea typeface="Cambria Math"/>
              </a:rPr>
              <a:t>j</a:t>
            </a:r>
            <a:r>
              <a:rPr lang="en-US" sz="2900" b="1" dirty="0" smtClean="0">
                <a:latin typeface="Cambria Math"/>
                <a:ea typeface="Cambria Math"/>
              </a:rPr>
              <a:t>} </a:t>
            </a:r>
            <a:r>
              <a:rPr lang="en-US" sz="2900" b="1" dirty="0" err="1" smtClean="0">
                <a:latin typeface="Cambria Math"/>
                <a:ea typeface="Cambria Math"/>
              </a:rPr>
              <a:t>T</a:t>
            </a:r>
            <a:r>
              <a:rPr lang="en-US" sz="2900" b="1" baseline="-25000" dirty="0" err="1" smtClean="0">
                <a:latin typeface="Cambria Math"/>
                <a:ea typeface="Cambria Math"/>
              </a:rPr>
              <a:t>j</a:t>
            </a:r>
            <a:r>
              <a:rPr lang="en-US" sz="2900" b="1" baseline="-25000" dirty="0" smtClean="0">
                <a:latin typeface="Cambria Math"/>
                <a:ea typeface="Cambria Math"/>
              </a:rPr>
              <a:t> </a:t>
            </a:r>
            <a:r>
              <a:rPr lang="en-US" sz="2900" b="1" dirty="0" smtClean="0">
                <a:latin typeface="Cambria Math"/>
                <a:ea typeface="Cambria Math"/>
              </a:rPr>
              <a:t>{Q})</a:t>
            </a:r>
            <a:endParaRPr lang="ru-RU" sz="2900" b="1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 algn="ctr">
              <a:spcBef>
                <a:spcPts val="0"/>
              </a:spcBef>
              <a:buNone/>
            </a:pP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P ≡ ⋁</a:t>
            </a:r>
            <a:r>
              <a:rPr lang="en-US" sz="2900" b="1" baseline="-25000" dirty="0" smtClean="0">
                <a:latin typeface="Cambria Math" pitchFamily="18" charset="0"/>
                <a:ea typeface="Cambria Math" pitchFamily="18" charset="0"/>
              </a:rPr>
              <a:t>j = 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900" b="1" baseline="30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900" b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900" b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900" b="1" baseline="-25000" dirty="0" err="1" smtClean="0">
                <a:latin typeface="Cambria Math" pitchFamily="18" charset="0"/>
                <a:ea typeface="Cambria Math" pitchFamily="18" charset="0"/>
              </a:rPr>
              <a:t>j</a:t>
            </a:r>
            <a:r>
              <a:rPr lang="en-US" sz="2900" b="1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sz="2900" b="1" dirty="0" smtClean="0">
                <a:latin typeface="Cambria Math"/>
                <a:ea typeface="Cambria Math"/>
              </a:rPr>
              <a:t>∀k, l (k ≠ l ⇒ </a:t>
            </a:r>
            <a:r>
              <a:rPr lang="ru-RU" sz="2900" b="1" dirty="0" smtClean="0">
                <a:latin typeface="Cambria Math"/>
                <a:ea typeface="Cambria Math"/>
              </a:rPr>
              <a:t>(</a:t>
            </a:r>
            <a:r>
              <a:rPr lang="en-US" sz="2900" b="1" dirty="0" err="1" smtClean="0">
                <a:latin typeface="Cambria Math"/>
                <a:ea typeface="Cambria Math"/>
              </a:rPr>
              <a:t>P</a:t>
            </a:r>
            <a:r>
              <a:rPr lang="en-US" sz="2900" b="1" baseline="-25000" dirty="0" err="1" smtClean="0">
                <a:latin typeface="Cambria Math"/>
                <a:ea typeface="Cambria Math"/>
              </a:rPr>
              <a:t>k</a:t>
            </a:r>
            <a:r>
              <a:rPr lang="en-US" sz="2900" b="1" dirty="0" smtClean="0">
                <a:latin typeface="Cambria Math"/>
                <a:ea typeface="Cambria Math"/>
              </a:rPr>
              <a:t> ∧ P</a:t>
            </a:r>
            <a:r>
              <a:rPr lang="en-US" sz="2900" b="1" baseline="-25000" dirty="0" smtClean="0">
                <a:latin typeface="Cambria Math"/>
                <a:ea typeface="Cambria Math"/>
              </a:rPr>
              <a:t>l </a:t>
            </a:r>
            <a:r>
              <a:rPr lang="en-US" sz="2900" b="1" dirty="0" smtClean="0">
                <a:latin typeface="Cambria Math"/>
                <a:ea typeface="Cambria Math"/>
              </a:rPr>
              <a:t>≡ false</a:t>
            </a:r>
            <a:r>
              <a:rPr lang="ru-RU" sz="2900" b="1" dirty="0" smtClean="0">
                <a:latin typeface="Cambria Math"/>
                <a:ea typeface="Cambria Math"/>
              </a:rPr>
              <a:t>)</a:t>
            </a:r>
            <a:r>
              <a:rPr lang="en-US" sz="2900" b="1" dirty="0" smtClean="0">
                <a:latin typeface="Cambria Math"/>
                <a:ea typeface="Cambria Math"/>
              </a:rPr>
              <a:t>)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sz="2900" b="1" dirty="0" smtClean="0">
                <a:ea typeface="Cambria Math" pitchFamily="18" charset="0"/>
              </a:rPr>
              <a:t>Инвариант цикла</a:t>
            </a:r>
            <a:r>
              <a:rPr lang="ru-RU" sz="2900" dirty="0" smtClean="0">
                <a:ea typeface="Cambria Math" pitchFamily="18" charset="0"/>
              </a:rPr>
              <a:t> —</a:t>
            </a:r>
            <a:r>
              <a:rPr lang="en-US" sz="2900" dirty="0" smtClean="0">
                <a:ea typeface="Cambria Math" pitchFamily="18" charset="0"/>
              </a:rPr>
              <a:t> </a:t>
            </a:r>
            <a:r>
              <a:rPr lang="ru-RU" sz="2900" dirty="0" smtClean="0">
                <a:ea typeface="Cambria Math" pitchFamily="18" charset="0"/>
              </a:rPr>
              <a:t>индуктивное утверждение, приписанное циклу.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sz="2900" b="1" dirty="0" smtClean="0">
                <a:ea typeface="Cambria Math" pitchFamily="18" charset="0"/>
              </a:rPr>
              <a:t>Аннотированная программа </a:t>
            </a:r>
            <a:r>
              <a:rPr lang="en-US" sz="2900" dirty="0" smtClean="0">
                <a:ea typeface="Cambria Math" pitchFamily="18" charset="0"/>
              </a:rPr>
              <a:t>—</a:t>
            </a:r>
            <a:r>
              <a:rPr lang="ru-RU" sz="2900" dirty="0" smtClean="0">
                <a:ea typeface="Cambria Math" pitchFamily="18" charset="0"/>
              </a:rPr>
              <a:t> предусловие, постусловие, инварианты всех циклов.</a:t>
            </a:r>
            <a:endParaRPr lang="en-US" sz="2900" dirty="0" smtClean="0">
              <a:ea typeface="Cambria Math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7768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Условие корректности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9"/>
            <a:ext cx="8928992" cy="5171126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dirty="0" smtClean="0">
                <a:ea typeface="Cambria Math"/>
              </a:rPr>
              <a:t>Пусть </a:t>
            </a:r>
            <a:r>
              <a:rPr lang="el-GR" sz="2800" b="1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;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; …; A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dirty="0" smtClean="0">
                <a:ea typeface="Cambria Math"/>
              </a:rPr>
              <a:t> —</a:t>
            </a:r>
            <a:r>
              <a:rPr lang="ru-RU" sz="2800" dirty="0" smtClean="0">
                <a:ea typeface="Cambria Math"/>
              </a:rPr>
              <a:t> последовательность операторов от точки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ru-RU" sz="2800" dirty="0" smtClean="0">
                <a:ea typeface="Cambria Math"/>
              </a:rPr>
              <a:t> до точки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ru-RU" sz="2800" dirty="0" smtClean="0">
                <a:ea typeface="Cambria Math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ea typeface="Cambria Math"/>
              </a:rPr>
              <a:t>Условие корректности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l-GR" sz="2800" b="1" baseline="-25000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 ⇒ U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ru-RU" sz="2800" dirty="0" smtClean="0">
                <a:ea typeface="Cambria Math" pitchFamily="18" charset="0"/>
              </a:rPr>
              <a:t>.</a:t>
            </a:r>
            <a:endParaRPr lang="en-US" sz="2800" dirty="0" smtClean="0">
              <a:ea typeface="Cambria Math" pitchFamily="18" charset="0"/>
            </a:endParaRP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800" dirty="0" smtClean="0">
                <a:ea typeface="Cambria Math" pitchFamily="18" charset="0"/>
              </a:rPr>
              <a:t>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sz="2800" dirty="0" smtClean="0">
                <a:ea typeface="Cambria Math" pitchFamily="18" charset="0"/>
              </a:rPr>
              <a:t>.</a:t>
            </a:r>
            <a:endParaRPr lang="en-US" sz="2800" dirty="0" smtClean="0">
              <a:ea typeface="Cambria Math" pitchFamily="18" charset="0"/>
            </a:endParaRPr>
          </a:p>
          <a:p>
            <a:pPr marL="457200" indent="-4572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800" dirty="0" smtClean="0">
                <a:ea typeface="Cambria Math" pitchFamily="18" charset="0"/>
              </a:rPr>
              <a:t> </a:t>
            </a:r>
            <a:r>
              <a:rPr lang="ru-RU" sz="2800" dirty="0" smtClean="0">
                <a:ea typeface="Cambria Math" pitchFamily="18" charset="0"/>
              </a:rPr>
              <a:t>Пусть</a:t>
            </a:r>
            <a:r>
              <a:rPr lang="en-US" sz="2800" dirty="0" smtClean="0">
                <a:ea typeface="Cambria Math" pitchFamily="18" charset="0"/>
              </a:rPr>
              <a:t>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800" dirty="0" smtClean="0">
                <a:ea typeface="Cambria Math" pitchFamily="18" charset="0"/>
              </a:rPr>
              <a:t>определено:</a:t>
            </a:r>
            <a:endParaRPr lang="en-US" sz="2800" dirty="0" smtClean="0">
              <a:ea typeface="Cambria Math" pitchFamily="18" charset="0"/>
            </a:endParaRPr>
          </a:p>
          <a:p>
            <a:pPr marL="457200" indent="-280988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: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j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);</a:t>
            </a:r>
            <a:endParaRPr lang="ru-RU" sz="2800" b="1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280988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ru-RU" sz="2800" dirty="0" smtClean="0">
                <a:ea typeface="Cambria Math" pitchFamily="18" charset="0"/>
              </a:rPr>
              <a:t>тогда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- 1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latin typeface="Cambria Math"/>
                <a:ea typeface="Cambria Math"/>
              </a:rPr>
              <a:t>←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j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))</a:t>
            </a:r>
            <a:r>
              <a:rPr lang="en-US" sz="2800" dirty="0" smtClean="0">
                <a:ea typeface="Cambria Math" pitchFamily="18" charset="0"/>
              </a:rPr>
              <a:t>;</a:t>
            </a:r>
          </a:p>
          <a:p>
            <a:pPr marL="457200" indent="-280988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: L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;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800" dirty="0" smtClean="0">
                <a:ea typeface="Cambria Math" pitchFamily="18" charset="0"/>
              </a:rPr>
              <a:t>для некоторого </a:t>
            </a:r>
            <a:r>
              <a:rPr lang="en-US" sz="28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if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800" b="1" dirty="0" smtClean="0">
                <a:latin typeface="Cambria Math" pitchFamily="18" charset="0"/>
                <a:ea typeface="Cambria Math" pitchFamily="18" charset="0"/>
              </a:rPr>
              <a:t>α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then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L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else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 L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;</a:t>
            </a:r>
          </a:p>
          <a:p>
            <a:pPr marL="457200" indent="-280988">
              <a:spcBef>
                <a:spcPts val="0"/>
              </a:spcBef>
              <a:buClr>
                <a:schemeClr val="accent1"/>
              </a:buClr>
              <a:buSzPct val="100000"/>
              <a:buNone/>
            </a:pP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ru-RU" sz="2800" dirty="0" smtClean="0">
                <a:ea typeface="Cambria Math" pitchFamily="18" charset="0"/>
              </a:rPr>
              <a:t>тогда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- 1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l-GR" sz="2800" b="1" dirty="0" smtClean="0">
                <a:latin typeface="Cambria Math" pitchFamily="18" charset="0"/>
                <a:ea typeface="Cambria Math" pitchFamily="18" charset="0"/>
              </a:rPr>
              <a:t>α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b="1" dirty="0" smtClean="0">
                <a:latin typeface="Cambria Math"/>
                <a:ea typeface="Cambria Math"/>
              </a:rPr>
              <a:t>⇒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dirty="0" smtClean="0">
                <a:ea typeface="Cambria Math" pitchFamily="18" charset="0"/>
              </a:rPr>
              <a:t>;</a:t>
            </a:r>
            <a:endParaRPr lang="ru-RU" sz="2800" dirty="0" smtClean="0">
              <a:ea typeface="Cambria Math" pitchFamily="18" charset="0"/>
            </a:endParaRPr>
          </a:p>
          <a:p>
            <a:pPr marL="457200" indent="-280988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: L</a:t>
            </a:r>
            <a:r>
              <a:rPr lang="ru-RU" sz="2800" b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;</a:t>
            </a: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800" dirty="0" smtClean="0">
                <a:ea typeface="Cambria Math" pitchFamily="18" charset="0"/>
              </a:rPr>
              <a:t>тогда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800" b="1" baseline="-25000" dirty="0" smtClean="0">
                <a:latin typeface="Cambria Math" pitchFamily="18" charset="0"/>
                <a:ea typeface="Cambria Math" pitchFamily="18" charset="0"/>
              </a:rPr>
              <a:t> - 1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≡ ¬</a:t>
            </a:r>
            <a:r>
              <a:rPr lang="el-GR" sz="2800" b="1" dirty="0" smtClean="0">
                <a:latin typeface="Cambria Math" pitchFamily="18" charset="0"/>
                <a:ea typeface="Cambria Math" pitchFamily="18" charset="0"/>
              </a:rPr>
              <a:t>α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b="1" dirty="0" smtClean="0">
                <a:latin typeface="Cambria Math"/>
                <a:ea typeface="Cambria Math"/>
              </a:rPr>
              <a:t>⇒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800" b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ru-RU" sz="2800" dirty="0" smtClean="0">
                <a:ea typeface="Cambria Math" pitchFamily="18" charset="0"/>
              </a:rPr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9776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48682"/>
            <a:ext cx="1823847" cy="360851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	x </a:t>
            </a:r>
            <a:r>
              <a:rPr lang="en-US" sz="25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(x);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	g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(x);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	x </a:t>
            </a:r>
            <a:r>
              <a:rPr lang="en-US" sz="25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(x);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	h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-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(x);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	x </a:t>
            </a:r>
            <a:r>
              <a:rPr lang="en-US" sz="2500" b="1" dirty="0" smtClean="0">
                <a:solidFill>
                  <a:schemeClr val="accent1"/>
                </a:solidFill>
                <a:latin typeface="Cambria Math" pitchFamily="18" charset="0"/>
                <a:ea typeface="Cambria Math" pitchFamily="18" charset="0"/>
              </a:rPr>
              <a:t>:=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(x);</a:t>
            </a:r>
          </a:p>
          <a:p>
            <a:pPr>
              <a:spcBef>
                <a:spcPts val="0"/>
              </a:spcBef>
              <a:buNone/>
            </a:pP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907704" y="1772816"/>
            <a:ext cx="7128792" cy="35621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buClr>
                <a:schemeClr val="accent3"/>
              </a:buClr>
              <a:buSzPct val="95000"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g(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 </a:t>
            </a:r>
            <a:r>
              <a:rPr lang="en-US" sz="2500" b="1" dirty="0" smtClean="0">
                <a:latin typeface="Cambria Math"/>
                <a:ea typeface="Cambria Math"/>
              </a:rPr>
              <a:t>⇒ (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¬ h(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 </a:t>
            </a:r>
            <a:r>
              <a:rPr lang="en-US" sz="2500" b="1" dirty="0" smtClean="0">
                <a:latin typeface="Cambria Math"/>
                <a:ea typeface="Cambria Math"/>
              </a:rPr>
              <a:t>⇒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(x)))))</a:t>
            </a:r>
          </a:p>
          <a:p>
            <a:pPr>
              <a:buClr>
                <a:schemeClr val="accent3"/>
              </a:buClr>
              <a:buSzPct val="95000"/>
            </a:pP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g(x) </a:t>
            </a:r>
            <a:r>
              <a:rPr lang="en-US" sz="2500" b="1" dirty="0" smtClean="0">
                <a:latin typeface="Cambria Math"/>
                <a:ea typeface="Cambria Math"/>
              </a:rPr>
              <a:t>⇒ (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¬ h(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 </a:t>
            </a:r>
            <a:r>
              <a:rPr lang="en-US" sz="2500" b="1" dirty="0" smtClean="0">
                <a:latin typeface="Cambria Math"/>
                <a:ea typeface="Cambria Math"/>
              </a:rPr>
              <a:t>⇒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(x))))</a:t>
            </a:r>
          </a:p>
          <a:p>
            <a:pPr>
              <a:buClr>
                <a:schemeClr val="accent3"/>
              </a:buClr>
              <a:buSzPct val="95000"/>
            </a:pP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¬ h(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 </a:t>
            </a:r>
            <a:r>
              <a:rPr lang="en-US" sz="2500" b="1" dirty="0" smtClean="0">
                <a:latin typeface="Cambria Math"/>
                <a:ea typeface="Cambria Math"/>
              </a:rPr>
              <a:t>⇒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</a:t>
            </a:r>
          </a:p>
          <a:p>
            <a:pPr>
              <a:buClr>
                <a:schemeClr val="accent3"/>
              </a:buClr>
              <a:buSzPct val="95000"/>
            </a:pP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¬ h(x) </a:t>
            </a:r>
            <a:r>
              <a:rPr lang="en-US" sz="2500" b="1" dirty="0" smtClean="0">
                <a:latin typeface="Cambria Math"/>
                <a:ea typeface="Cambria Math"/>
              </a:rPr>
              <a:t>⇒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</a:t>
            </a:r>
          </a:p>
          <a:p>
            <a:pPr>
              <a:buClr>
                <a:schemeClr val="accent3"/>
              </a:buClr>
              <a:buSzPct val="95000"/>
            </a:pP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</a:t>
            </a:r>
            <a:endParaRPr kumimoji="0" lang="en-US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  <a:p>
            <a:pPr>
              <a:buClr>
                <a:schemeClr val="accent3"/>
              </a:buClr>
              <a:buSzPct val="95000"/>
            </a:pPr>
            <a:r>
              <a:rPr kumimoji="0" lang="en-US" sz="2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U</a:t>
            </a:r>
            <a:r>
              <a:rPr kumimoji="0" lang="en-US" sz="25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5</a:t>
            </a:r>
            <a:r>
              <a:rPr kumimoji="0" 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≡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899159" y="1542467"/>
            <a:ext cx="8545" cy="3326693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держимое 2"/>
          <p:cNvSpPr txBox="1">
            <a:spLocks/>
          </p:cNvSpPr>
          <p:nvPr/>
        </p:nvSpPr>
        <p:spPr>
          <a:xfrm>
            <a:off x="107504" y="5418033"/>
            <a:ext cx="8928992" cy="109386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algn="ctr">
              <a:buClr>
                <a:schemeClr val="accent3"/>
              </a:buClr>
              <a:buSzPct val="95000"/>
            </a:pP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l-GR" sz="2500" b="1" baseline="-25000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en-US" sz="25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 ⇒ (g(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 </a:t>
            </a:r>
            <a:r>
              <a:rPr lang="en-US" sz="2500" b="1" dirty="0" smtClean="0">
                <a:latin typeface="Cambria Math"/>
                <a:ea typeface="Cambria Math"/>
              </a:rPr>
              <a:t>⇒ (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¬ h(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 </a:t>
            </a:r>
            <a:r>
              <a:rPr lang="en-US" sz="2500" b="1" dirty="0" smtClean="0">
                <a:latin typeface="Cambria Math"/>
                <a:ea typeface="Cambria Math"/>
              </a:rPr>
              <a:t>⇒ 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500" b="1" dirty="0" err="1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25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500" b="1" dirty="0" smtClean="0">
                <a:latin typeface="Cambria Math" pitchFamily="18" charset="0"/>
                <a:ea typeface="Cambria Math" pitchFamily="18" charset="0"/>
              </a:rPr>
              <a:t>(x))))))</a:t>
            </a:r>
            <a:endParaRPr kumimoji="0" lang="en-US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5800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sz="4700" dirty="0" smtClean="0"/>
              <a:t>Теорема о частичной корректности</a:t>
            </a:r>
            <a:endParaRPr lang="ru-RU" sz="4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3"/>
            <a:ext cx="8928992" cy="4955102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000" dirty="0" smtClean="0">
                <a:ea typeface="Cambria Math"/>
              </a:rPr>
              <a:t>Программа </a:t>
            </a:r>
            <a:r>
              <a:rPr lang="en-US" sz="40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000" dirty="0" smtClean="0">
                <a:ea typeface="Cambria Math"/>
              </a:rPr>
              <a:t>частично корректна относительно предусловия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ru-RU" sz="4000" dirty="0" smtClean="0">
                <a:ea typeface="Cambria Math"/>
              </a:rPr>
              <a:t> и постусловия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ru-RU" sz="4000" dirty="0" smtClean="0">
                <a:ea typeface="Cambria Math"/>
              </a:rPr>
              <a:t>, если для каждого пути </a:t>
            </a:r>
            <a:r>
              <a:rPr lang="el-GR" sz="4000" b="1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ru-RU" sz="4000" dirty="0" smtClean="0">
                <a:ea typeface="Cambria Math"/>
              </a:rPr>
              <a:t> между соседними контрольными точками условие корректности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l-GR" sz="4000" b="1" baseline="-25000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ru-RU" sz="40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000" dirty="0" smtClean="0">
                <a:ea typeface="Cambria Math"/>
              </a:rPr>
              <a:t>истинно.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7768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Доказательство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9"/>
            <a:ext cx="8928992" cy="5171126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Пусть 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W(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700" dirty="0" smtClean="0">
                <a:ea typeface="Cambria Math"/>
              </a:rPr>
              <a:t>— </a:t>
            </a:r>
            <a:r>
              <a:rPr lang="ru-RU" sz="2700" dirty="0" smtClean="0">
                <a:ea typeface="Cambria Math"/>
              </a:rPr>
              <a:t>предикат «при любом выполнении программы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Prgm</a:t>
            </a:r>
            <a:r>
              <a:rPr lang="ru-RU" sz="27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ru-RU" sz="2700" dirty="0" smtClean="0">
                <a:ea typeface="Cambria Math"/>
              </a:rPr>
              <a:t>-е встреченное индуктивное утверждение истинно».</a:t>
            </a:r>
          </a:p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Тогда утверждение теоремы следует из истинности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2700" b="1" dirty="0" smtClean="0">
                <a:latin typeface="Cambria Math"/>
                <a:ea typeface="Cambria Math"/>
              </a:rPr>
              <a:t>∀</a:t>
            </a:r>
            <a:r>
              <a:rPr lang="en-US" sz="2700" b="1" dirty="0" err="1" smtClean="0">
                <a:latin typeface="Cambria Math"/>
                <a:ea typeface="Cambria Math"/>
              </a:rPr>
              <a:t>i</a:t>
            </a:r>
            <a:r>
              <a:rPr lang="en-US" sz="2700" b="1" dirty="0" smtClean="0">
                <a:latin typeface="Cambria Math"/>
                <a:ea typeface="Cambria Math"/>
              </a:rPr>
              <a:t> W(</a:t>
            </a:r>
            <a:r>
              <a:rPr lang="en-US" sz="2700" b="1" dirty="0" err="1" smtClean="0">
                <a:latin typeface="Cambria Math"/>
                <a:ea typeface="Cambria Math"/>
              </a:rPr>
              <a:t>i</a:t>
            </a:r>
            <a:r>
              <a:rPr lang="en-US" sz="2700" b="1" dirty="0" smtClean="0">
                <a:latin typeface="Cambria Math"/>
                <a:ea typeface="Cambria Math"/>
              </a:rPr>
              <a:t>)</a:t>
            </a:r>
            <a:r>
              <a:rPr lang="ru-RU" sz="2700" dirty="0" smtClean="0">
                <a:ea typeface="Cambria Math"/>
              </a:rPr>
              <a:t>.</a:t>
            </a:r>
            <a:endParaRPr lang="en-US" sz="2700" dirty="0" smtClean="0"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Докажем по индукции.</a:t>
            </a:r>
          </a:p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База: </a:t>
            </a:r>
            <a:r>
              <a:rPr lang="en-US" sz="2700" b="1" dirty="0" err="1" smtClean="0">
                <a:latin typeface="Cambria Math"/>
                <a:ea typeface="Cambria Math"/>
              </a:rPr>
              <a:t>i</a:t>
            </a:r>
            <a:r>
              <a:rPr lang="ru-RU" sz="2700" b="1" dirty="0" smtClean="0">
                <a:latin typeface="Cambria Math"/>
                <a:ea typeface="Cambria Math"/>
              </a:rPr>
              <a:t> = 1</a:t>
            </a:r>
            <a:r>
              <a:rPr lang="en-US" sz="2700" b="1" dirty="0" smtClean="0">
                <a:latin typeface="Cambria Math"/>
                <a:ea typeface="Cambria Math"/>
              </a:rPr>
              <a:t>, W(1) ≡ P ≡ true</a:t>
            </a:r>
            <a:r>
              <a:rPr lang="ru-RU" sz="2700" dirty="0" smtClean="0">
                <a:ea typeface="Cambria Math"/>
              </a:rPr>
              <a:t> по определению свойства частичной корректности.</a:t>
            </a:r>
          </a:p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Шаг: пусть </a:t>
            </a:r>
            <a:r>
              <a:rPr lang="en-US" sz="2700" b="1" dirty="0" smtClean="0">
                <a:latin typeface="Cambria Math"/>
                <a:ea typeface="Cambria Math"/>
              </a:rPr>
              <a:t>W(</a:t>
            </a:r>
            <a:r>
              <a:rPr lang="en-US" sz="2700" b="1" dirty="0" err="1" smtClean="0">
                <a:latin typeface="Cambria Math"/>
                <a:ea typeface="Cambria Math"/>
              </a:rPr>
              <a:t>i</a:t>
            </a:r>
            <a:r>
              <a:rPr lang="en-US" sz="2700" b="1" dirty="0" smtClean="0">
                <a:latin typeface="Cambria Math"/>
                <a:ea typeface="Cambria Math"/>
              </a:rPr>
              <a:t>) ≡ true</a:t>
            </a:r>
            <a:r>
              <a:rPr lang="ru-RU" sz="2700" dirty="0" smtClean="0">
                <a:ea typeface="Cambria Math"/>
              </a:rPr>
              <a:t>, тогда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700" b="1" dirty="0" smtClean="0">
                <a:latin typeface="Cambria Math"/>
                <a:ea typeface="Cambria Math"/>
              </a:rPr>
              <a:t>≡ true</a:t>
            </a:r>
            <a:r>
              <a:rPr lang="ru-RU" sz="2700" dirty="0" smtClean="0">
                <a:ea typeface="Cambria Math"/>
              </a:rPr>
              <a:t>.</a:t>
            </a:r>
            <a:endParaRPr lang="en-US" sz="2700" b="1" dirty="0" smtClean="0">
              <a:latin typeface="Cambria Math"/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	U</a:t>
            </a:r>
            <a:r>
              <a:rPr lang="el-GR" sz="2700" b="1" baseline="-25000" dirty="0" smtClean="0">
                <a:latin typeface="Cambria Math" pitchFamily="18" charset="0"/>
                <a:ea typeface="Cambria Math" pitchFamily="18" charset="0"/>
              </a:rPr>
              <a:t>γ</a:t>
            </a:r>
            <a:r>
              <a:rPr lang="en-US" sz="2700" b="1" baseline="-25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≡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) ⇒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inv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),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700" b="1" dirty="0" err="1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2700" b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700" b="1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ru-RU" sz="2700" dirty="0" smtClean="0">
                <a:ea typeface="Cambria Math"/>
              </a:rPr>
              <a:t>.</a:t>
            </a:r>
            <a:endParaRPr lang="en-US" sz="2700" dirty="0" smtClean="0">
              <a:ea typeface="Cambria Math"/>
            </a:endParaRPr>
          </a:p>
          <a:p>
            <a:pPr>
              <a:spcBef>
                <a:spcPts val="0"/>
              </a:spcBef>
              <a:buNone/>
            </a:pPr>
            <a:r>
              <a:rPr lang="ru-RU" sz="2700" dirty="0" smtClean="0">
                <a:ea typeface="Cambria Math"/>
              </a:rPr>
              <a:t>Следовательно, </a:t>
            </a:r>
            <a:r>
              <a:rPr lang="en-US" sz="2700" b="1" dirty="0" smtClean="0">
                <a:latin typeface="Cambria Math"/>
                <a:ea typeface="Cambria Math"/>
              </a:rPr>
              <a:t>W(</a:t>
            </a:r>
            <a:r>
              <a:rPr lang="en-US" sz="2700" b="1" dirty="0" err="1" smtClean="0">
                <a:latin typeface="Cambria Math"/>
                <a:ea typeface="Cambria Math"/>
              </a:rPr>
              <a:t>i</a:t>
            </a:r>
            <a:r>
              <a:rPr lang="ru-RU" sz="2700" b="1" dirty="0" smtClean="0">
                <a:latin typeface="Cambria Math"/>
                <a:ea typeface="Cambria Math"/>
              </a:rPr>
              <a:t> + 1</a:t>
            </a:r>
            <a:r>
              <a:rPr lang="en-US" sz="2700" b="1" dirty="0" smtClean="0">
                <a:latin typeface="Cambria Math"/>
                <a:ea typeface="Cambria Math"/>
              </a:rPr>
              <a:t>) ≡ true</a:t>
            </a:r>
            <a:r>
              <a:rPr lang="ru-RU" sz="2700" dirty="0" smtClean="0">
                <a:ea typeface="Cambria Math"/>
              </a:rPr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327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Следующая лекция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4287" y="1384917"/>
            <a:ext cx="8842160" cy="5149047"/>
          </a:xfrm>
        </p:spPr>
        <p:txBody>
          <a:bodyPr anchor="ctr"/>
          <a:lstStyle/>
          <a:p>
            <a:pPr algn="ctr">
              <a:buNone/>
            </a:pPr>
            <a:r>
              <a:rPr lang="ru-RU" dirty="0" smtClean="0"/>
              <a:t>Метод </a:t>
            </a:r>
            <a:r>
              <a:rPr lang="ru-RU" dirty="0" smtClean="0"/>
              <a:t>индуктивных </a:t>
            </a:r>
            <a:r>
              <a:rPr lang="ru-RU" dirty="0" smtClean="0"/>
              <a:t>утверждений (продолжение)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2449"/>
            <a:ext cx="8784976" cy="1143000"/>
          </a:xfrm>
        </p:spPr>
        <p:txBody>
          <a:bodyPr/>
          <a:lstStyle/>
          <a:p>
            <a:pPr algn="ctr"/>
            <a:r>
              <a:rPr lang="ru-RU" dirty="0" smtClean="0"/>
              <a:t>Содержание курса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38183"/>
            <a:ext cx="8784976" cy="5087161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Введение. Базовые понятия.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Анализ корректности последовательных программ. Метод индуктивных утверждений.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Анализ завершения последовательных программ.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Аксиоматическая семантика последовательных программ. Метод Хоара.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Аксиоматическая семантика процедур и файлов.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Аксиоматическая семантика программ                          с указателями.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Методы синтеза инвариантов циклов.</a:t>
            </a:r>
          </a:p>
          <a:p>
            <a:pPr marL="514350" indent="-51435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dirty="0" smtClean="0"/>
              <a:t>Автоматизация процесса верификации программ.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0305"/>
            <a:ext cx="8784976" cy="1143000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0629"/>
            <a:ext cx="8822445" cy="5264716"/>
          </a:xfrm>
        </p:spPr>
        <p:txBody>
          <a:bodyPr anchor="ctr">
            <a:noAutofit/>
          </a:bodyPr>
          <a:lstStyle/>
          <a:p>
            <a:pPr marL="212725" indent="-212725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900" dirty="0" smtClean="0">
                <a:solidFill>
                  <a:schemeClr val="accent1"/>
                </a:solidFill>
              </a:rPr>
              <a:t>Основная: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Грэхем Р. Л., Кнут Д. Э., Паташник О. Конкретная математика: Математические основы информатики / Пер. с англ. и ред. И. В. Красикова. — 2-е изд., испр. — М.: Вильямс, 2017. — 784 с.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Камкин А. С. Введение в формальные методы верификации программ: учебное пособие. — М.: МАКС Пресс, 2018. — 272 с.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Лавров С. С. Программирование. Математические основы, средства, теория. — СПб.: БХВ-Петербург, 2002. — 320 с.: ил.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Миронов А. М. Верификация программ: Часть 1: Нерекурсивные программы: учебно-методическое пособие. — М.: МАКС Пресс, 2017. — 76 с.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b="1" dirty="0" smtClean="0">
                <a:solidFill>
                  <a:schemeClr val="accent1"/>
                </a:solidFill>
              </a:rPr>
              <a:t>Непомнящий В. А., Рякин О. М. Прикладные методы верификации программ. — М.: Радио и связь, 1988. — 256 с.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Шилов Н. В. Основы синтаксиса, семантики, трансляции и верификации программ: учебное пособие. — Новосибирск: Новосибирский государственный университет, 2011. — 292 с.: ил., табл.</a:t>
            </a:r>
          </a:p>
          <a:p>
            <a:pPr marL="212725" indent="-212725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900" dirty="0" smtClean="0"/>
              <a:t>Apt K. R., de Boer F. S., Olderog E.-R. Verification of Sequential and Concurrent Programs. — 3rd, ext. ed. — Springer, 2010. — 502 pp.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0000"/>
            <a:ext cx="8784976" cy="1143000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6" name="Содержимое 5" descr="Bo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6131" y="1406700"/>
            <a:ext cx="3460382" cy="5091569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0305"/>
            <a:ext cx="8784976" cy="1143000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25119"/>
            <a:ext cx="8857956" cy="5300226"/>
          </a:xfrm>
        </p:spPr>
        <p:txBody>
          <a:bodyPr anchor="ctr">
            <a:noAutofit/>
          </a:bodyPr>
          <a:lstStyle/>
          <a:p>
            <a:pPr marL="514350" indent="-514350" algn="ctr">
              <a:spcBef>
                <a:spcPts val="0"/>
              </a:spcBef>
              <a:buSzPct val="100000"/>
              <a:buNone/>
            </a:pPr>
            <a:r>
              <a:rPr lang="ru-RU" sz="1500" dirty="0" smtClean="0">
                <a:solidFill>
                  <a:schemeClr val="accent1"/>
                </a:solidFill>
              </a:rPr>
              <a:t>Дополнительная: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Абрамов С. А. Элементы анализа программ. Частичные функции на множестве состояний. —</a:t>
            </a:r>
            <a:r>
              <a:rPr lang="en-US" sz="1500" dirty="0" smtClean="0"/>
              <a:t>   </a:t>
            </a:r>
            <a:r>
              <a:rPr lang="ru-RU" sz="1500" dirty="0" smtClean="0"/>
              <a:t>М.: Наука. Гл. ред. физ.-мат. лит., 1986. — 128 с.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Грис Д. Наука программирования / Пер. с англ. Н. Н. Непейводы; под ред. А. П. Ершова.</a:t>
            </a:r>
            <a:r>
              <a:rPr lang="en-US" sz="1500" dirty="0" smtClean="0"/>
              <a:t> </a:t>
            </a:r>
            <a:r>
              <a:rPr lang="ru-RU" sz="1500" dirty="0" smtClean="0"/>
              <a:t>—</a:t>
            </a:r>
            <a:r>
              <a:rPr lang="en-US" sz="1500" dirty="0" smtClean="0"/>
              <a:t>        </a:t>
            </a:r>
            <a:r>
              <a:rPr lang="ru-RU" sz="1500" dirty="0" smtClean="0"/>
              <a:t>М.: Мир, 1984. — 416 с.: ил.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Дейкстра Э. Дисциплина программирования / Пер. с англ. И. Х. Зусман, В. В. Мартынюка,</a:t>
            </a:r>
            <a:r>
              <a:rPr lang="en-US" sz="1500" dirty="0" smtClean="0"/>
              <a:t>            </a:t>
            </a:r>
            <a:r>
              <a:rPr lang="ru-RU" sz="1500" dirty="0" smtClean="0"/>
              <a:t>Л. В. Ухова; под. ред. Э. З. Любимского. — М.: Мир, 1978. — 277 с.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Ершов А. П. Научные основы доказательного программирования // Вестник АН СССР, 1984. —</a:t>
            </a:r>
            <a:r>
              <a:rPr lang="en-US" sz="1500" dirty="0" smtClean="0"/>
              <a:t>   </a:t>
            </a:r>
            <a:r>
              <a:rPr lang="ru-RU" sz="1500" dirty="0" smtClean="0"/>
              <a:t>№ 10. — С. 7 — 18.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Кнут Д. Э. Искусство программирования. Том 1: Основные алгоритмы / Пер. с англ. С. Тригуба, Ю. Гордиенко, И. Красикова; под ред. Ю. Козаченко. — 3-е изд. — М.: Вильямс, 2017. — 720 с.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Майерс Г. Надежность программного обеспечения / Пер. с англ. Ю. Ю. Галимова; под ред.</a:t>
            </a:r>
            <a:r>
              <a:rPr lang="en-US" sz="1500" dirty="0" smtClean="0"/>
              <a:t>            </a:t>
            </a:r>
            <a:r>
              <a:rPr lang="ru-RU" sz="1500" dirty="0" smtClean="0"/>
              <a:t>В. Ш. Кауфмана. — М.: Мир, 1980. — 360 с.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Кондратьев Д. А., Марьясов И. В., Непомнящий В. А. Автоматизация верификации C-программ</a:t>
            </a:r>
            <a:r>
              <a:rPr lang="en-US" sz="1500" dirty="0" smtClean="0"/>
              <a:t> </a:t>
            </a:r>
            <a:r>
              <a:rPr lang="ru-RU" sz="1500" dirty="0" smtClean="0"/>
              <a:t>с использованием символического метода элиминации инвариантов циклов // Моделирование</a:t>
            </a:r>
            <a:r>
              <a:rPr lang="en-US" sz="1500" dirty="0" smtClean="0"/>
              <a:t>     </a:t>
            </a:r>
            <a:r>
              <a:rPr lang="ru-RU" sz="1500" dirty="0" smtClean="0"/>
              <a:t> и анализ информационных систем, 2018. — Т. 25. — № 5. — С. 491 — 505.</a:t>
            </a:r>
          </a:p>
          <a:p>
            <a:pPr marL="180000" indent="-180000">
              <a:spcBef>
                <a:spcPts val="0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ru-RU" sz="1500" dirty="0" smtClean="0"/>
              <a:t>Maryasov I. V., Nepomnyaschy V. A., Promsky A. V., Kondratyev D. A. Automatic C Program Verification Based on Mixed Axiomatic Semantics // Automatic Control and Computer Sciences, 2014. — Vol. 48. — No. 7. — P. 407 — 414.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9083"/>
            <a:ext cx="8784976" cy="1143000"/>
          </a:xfrm>
        </p:spPr>
        <p:txBody>
          <a:bodyPr/>
          <a:lstStyle/>
          <a:p>
            <a:pPr algn="ctr"/>
            <a:r>
              <a:rPr lang="ru-RU" dirty="0" smtClean="0"/>
              <a:t>Введение. Базовые понятия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84916"/>
            <a:ext cx="8784976" cy="5140427"/>
          </a:xfrm>
        </p:spPr>
        <p:txBody>
          <a:bodyPr anchor="ctr"/>
          <a:lstStyle/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Надёжность программных систем.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Спецификация свойств программ.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Логический язык спецификаций.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ru-RU" dirty="0" smtClean="0"/>
              <a:t>Терминология: предусловия, постусловия, инварианты циклов, тройка Хоара, аннотированная программа.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Лекция 1. Введение. Базовые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2651</Words>
  <Application>Microsoft Office PowerPoint</Application>
  <PresentationFormat>Экран (4:3)</PresentationFormat>
  <Paragraphs>376</Paragraphs>
  <Slides>47</Slides>
  <Notes>41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Поток</vt:lpstr>
      <vt:lpstr>ВЕРИФИКАЦИЯ И АНАЛИЗ ПРОГРАММ</vt:lpstr>
      <vt:lpstr>Web-страница спецкурса</vt:lpstr>
      <vt:lpstr>Web-страница спецкурса</vt:lpstr>
      <vt:lpstr>Теоретическое и экспериментальное программирование</vt:lpstr>
      <vt:lpstr>Содержание курса</vt:lpstr>
      <vt:lpstr>Литература</vt:lpstr>
      <vt:lpstr>Литература</vt:lpstr>
      <vt:lpstr>Литература</vt:lpstr>
      <vt:lpstr>Введение. Базовые понятия</vt:lpstr>
      <vt:lpstr>Надёжность программных систем</vt:lpstr>
      <vt:lpstr>Самая дорогостоящая компьютерная ошибка в истории</vt:lpstr>
      <vt:lpstr>Верификация и тестирование</vt:lpstr>
      <vt:lpstr>Верификация</vt:lpstr>
      <vt:lpstr>Спецификация свойств программ</vt:lpstr>
      <vt:lpstr>Языки спецификации задач</vt:lpstr>
      <vt:lpstr>Языки функциональных спецификаций</vt:lpstr>
      <vt:lpstr>Языки спецификации свойств программ</vt:lpstr>
      <vt:lpstr>Логический язык спецификаций</vt:lpstr>
      <vt:lpstr>Синтаксис</vt:lpstr>
      <vt:lpstr>Элементарные термы и формулы</vt:lpstr>
      <vt:lpstr>Квантификация</vt:lpstr>
      <vt:lpstr>Примеры</vt:lpstr>
      <vt:lpstr>Термы</vt:lpstr>
      <vt:lpstr>Кванторы всеобщности и существования</vt:lpstr>
      <vt:lpstr>Формулы</vt:lpstr>
      <vt:lpstr>Семантика</vt:lpstr>
      <vt:lpstr>Принципы логической спецификации программ</vt:lpstr>
      <vt:lpstr>Принципы логической спецификации программ</vt:lpstr>
      <vt:lpstr>Инвариант</vt:lpstr>
      <vt:lpstr>Тройка Хоара</vt:lpstr>
      <vt:lpstr>Законы консеквенции</vt:lpstr>
      <vt:lpstr>Законы консеквенции</vt:lpstr>
      <vt:lpstr>Инвариант</vt:lpstr>
      <vt:lpstr>Основные задачи анализа корректности программ</vt:lpstr>
      <vt:lpstr>Основные задачи анализа корректности программ</vt:lpstr>
      <vt:lpstr>Частичная корректность</vt:lpstr>
      <vt:lpstr>Частичная корректность</vt:lpstr>
      <vt:lpstr>Завершение и тотальная корректность</vt:lpstr>
      <vt:lpstr>Анализ корректности программ</vt:lpstr>
      <vt:lpstr>Метод индуктивных утверждений (Флойда)</vt:lpstr>
      <vt:lpstr>Метод индуктивных утверждений</vt:lpstr>
      <vt:lpstr>Метод индуктивных утверждений</vt:lpstr>
      <vt:lpstr>Условие корректности</vt:lpstr>
      <vt:lpstr>Пример</vt:lpstr>
      <vt:lpstr>Теорема о частичной корректности</vt:lpstr>
      <vt:lpstr>Доказательство</vt:lpstr>
      <vt:lpstr>Следующая лекция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ВЕРИФИКАЦИЯ И АНАЛИЗ ПРОГРАММ</dc:title>
  <dc:creator>IVM</dc:creator>
  <cp:lastModifiedBy>IVM</cp:lastModifiedBy>
  <cp:revision>377</cp:revision>
  <dcterms:created xsi:type="dcterms:W3CDTF">2016-09-12T02:56:46Z</dcterms:created>
  <dcterms:modified xsi:type="dcterms:W3CDTF">2019-09-18T13:54:07Z</dcterms:modified>
</cp:coreProperties>
</file>